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2"/>
  </p:sldMasterIdLst>
  <p:notesMasterIdLst>
    <p:notesMasterId r:id="rId56"/>
  </p:notesMasterIdLst>
  <p:handoutMasterIdLst>
    <p:handoutMasterId r:id="rId57"/>
  </p:handoutMasterIdLst>
  <p:sldIdLst>
    <p:sldId id="394" r:id="rId3"/>
    <p:sldId id="423" r:id="rId4"/>
    <p:sldId id="424" r:id="rId5"/>
    <p:sldId id="425" r:id="rId6"/>
    <p:sldId id="426" r:id="rId7"/>
    <p:sldId id="427" r:id="rId8"/>
    <p:sldId id="428" r:id="rId9"/>
    <p:sldId id="429" r:id="rId10"/>
    <p:sldId id="430" r:id="rId11"/>
    <p:sldId id="431" r:id="rId12"/>
    <p:sldId id="432" r:id="rId13"/>
    <p:sldId id="433" r:id="rId14"/>
    <p:sldId id="434" r:id="rId15"/>
    <p:sldId id="435" r:id="rId16"/>
    <p:sldId id="436" r:id="rId17"/>
    <p:sldId id="437" r:id="rId18"/>
    <p:sldId id="438" r:id="rId19"/>
    <p:sldId id="439" r:id="rId20"/>
    <p:sldId id="440" r:id="rId21"/>
    <p:sldId id="441" r:id="rId22"/>
    <p:sldId id="442" r:id="rId23"/>
    <p:sldId id="443" r:id="rId24"/>
    <p:sldId id="444" r:id="rId25"/>
    <p:sldId id="480" r:id="rId26"/>
    <p:sldId id="445" r:id="rId27"/>
    <p:sldId id="446" r:id="rId28"/>
    <p:sldId id="447" r:id="rId29"/>
    <p:sldId id="448" r:id="rId30"/>
    <p:sldId id="449" r:id="rId31"/>
    <p:sldId id="450" r:id="rId32"/>
    <p:sldId id="478" r:id="rId33"/>
    <p:sldId id="451" r:id="rId34"/>
    <p:sldId id="452" r:id="rId35"/>
    <p:sldId id="454" r:id="rId36"/>
    <p:sldId id="455" r:id="rId37"/>
    <p:sldId id="456" r:id="rId38"/>
    <p:sldId id="453" r:id="rId39"/>
    <p:sldId id="457" r:id="rId40"/>
    <p:sldId id="458" r:id="rId41"/>
    <p:sldId id="459" r:id="rId42"/>
    <p:sldId id="460" r:id="rId43"/>
    <p:sldId id="461" r:id="rId44"/>
    <p:sldId id="462" r:id="rId45"/>
    <p:sldId id="463" r:id="rId46"/>
    <p:sldId id="464" r:id="rId47"/>
    <p:sldId id="481" r:id="rId48"/>
    <p:sldId id="465" r:id="rId49"/>
    <p:sldId id="466" r:id="rId50"/>
    <p:sldId id="467" r:id="rId51"/>
    <p:sldId id="421" r:id="rId52"/>
    <p:sldId id="479" r:id="rId53"/>
    <p:sldId id="476" r:id="rId54"/>
    <p:sldId id="393" r:id="rId5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E60"/>
    <a:srgbClr val="663606"/>
    <a:srgbClr val="F9F0AB"/>
    <a:srgbClr val="F9E6AB"/>
    <a:srgbClr val="F9FAAB"/>
    <a:srgbClr val="767691"/>
    <a:srgbClr val="7676AA"/>
    <a:srgbClr val="603A14"/>
    <a:srgbClr val="E85C0E"/>
    <a:srgbClr val="BAB39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4660" autoAdjust="0"/>
  </p:normalViewPr>
  <p:slideViewPr>
    <p:cSldViewPr>
      <p:cViewPr varScale="1">
        <p:scale>
          <a:sx n="115" d="100"/>
          <a:sy n="115" d="100"/>
        </p:scale>
        <p:origin x="132" y="13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6/4/2015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6/4/2015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222728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030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51</a:t>
            </a:fld>
            <a:endParaRPr lang="en-US" dirty="0"/>
          </a:p>
        </p:txBody>
      </p:sp>
    </p:spTree>
    <p:extLst>
      <p:ext uri="{BB962C8B-B14F-4D97-AF65-F5344CB8AC3E}">
        <p14:creationId xmlns:p14="http://schemas.microsoft.com/office/powerpoint/2010/main" val="246448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52</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53</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1007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3</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3</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425250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5</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5</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797625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9</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smtClean="0"/>
              <a:t>Extensibility / Polymorphism: New functionality may be easily plugged in without changing existing classes as long the new plug-in classes extend given base classes.</a:t>
            </a:r>
          </a:p>
          <a:p>
            <a:pPr eaLnBrk="1" hangingPunct="1"/>
            <a:endParaRPr lang="en-US" dirty="0" smtClean="0"/>
          </a:p>
          <a:p>
            <a:pPr eaLnBrk="1" hangingPunct="1"/>
            <a:r>
              <a:rPr lang="en-US" dirty="0" smtClean="0"/>
              <a:t>Reusability: For a set of similar applications a framework can be defined using a core set of classes that are to be extended by classes that fill in the application-dependent part.</a:t>
            </a:r>
          </a:p>
          <a:p>
            <a:pPr eaLnBrk="1" hangingPunct="1"/>
            <a:endParaRPr lang="en-US" dirty="0" smtClean="0"/>
          </a:p>
          <a:p>
            <a:pPr eaLnBrk="1" hangingPunct="1"/>
            <a:r>
              <a:rPr lang="en-US" dirty="0" smtClean="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9</a:t>
            </a:fld>
            <a:r>
              <a:rPr lang="en-US" sz="1000" i="1" dirty="0"/>
              <a:t>##</a:t>
            </a:r>
            <a:endParaRPr lang="en-US" sz="1200" i="1" dirty="0"/>
          </a:p>
        </p:txBody>
      </p:sp>
    </p:spTree>
    <p:extLst>
      <p:ext uri="{BB962C8B-B14F-4D97-AF65-F5344CB8AC3E}">
        <p14:creationId xmlns:p14="http://schemas.microsoft.com/office/powerpoint/2010/main" val="3590649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5" name="Rectangle 7"/>
          <p:cNvSpPr>
            <a:spLocks noGrp="1" noChangeArrowheads="1"/>
          </p:cNvSpPr>
          <p:nvPr>
            <p:ph type="sldNum" sz="quarter" idx="5"/>
          </p:nvPr>
        </p:nvSpPr>
        <p:spPr>
          <a:ln/>
        </p:spPr>
        <p:txBody>
          <a:bodyPr/>
          <a:lstStyle/>
          <a:p>
            <a:fld id="{C7131C5E-1E6B-46FF-9756-44B6556E2A79}" type="slidenum">
              <a:rPr lang="en-US"/>
              <a:pPr/>
              <a:t>10</a:t>
            </a:fld>
            <a:r>
              <a:rPr lang="en-US" dirty="0"/>
              <a:t>##</a:t>
            </a:r>
          </a:p>
        </p:txBody>
      </p:sp>
      <p:sp>
        <p:nvSpPr>
          <p:cNvPr id="1234946" name="Rectangle 2"/>
          <p:cNvSpPr>
            <a:spLocks noGrp="1" noRot="1" noChangeAspect="1" noChangeArrowheads="1" noTextEdit="1"/>
          </p:cNvSpPr>
          <p:nvPr>
            <p:ph type="sldImg"/>
          </p:nvPr>
        </p:nvSpPr>
        <p:spPr>
          <a:xfrm>
            <a:off x="382588" y="685800"/>
            <a:ext cx="6092825" cy="3429000"/>
          </a:xfrm>
          <a:ln/>
        </p:spPr>
      </p:sp>
      <p:sp>
        <p:nvSpPr>
          <p:cNvPr id="123494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2280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22</a:t>
            </a:fld>
            <a:endParaRPr lang="en-US" dirty="0"/>
          </a:p>
        </p:txBody>
      </p:sp>
    </p:spTree>
    <p:extLst>
      <p:ext uri="{BB962C8B-B14F-4D97-AF65-F5344CB8AC3E}">
        <p14:creationId xmlns:p14="http://schemas.microsoft.com/office/powerpoint/2010/main" val="415918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25</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25</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3045773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34381672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8A3F381A-FFC9-41C1-AE93-640D0EA4DB19}" type="datetime1">
              <a:rPr lang="en-US" smtClean="0"/>
              <a:t>6/4/2015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smtClean="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Tree>
    <p:extLst>
      <p:ext uri="{BB962C8B-B14F-4D97-AF65-F5344CB8AC3E}">
        <p14:creationId xmlns:p14="http://schemas.microsoft.com/office/powerpoint/2010/main" val="2319450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B3E2EAB7-764A-40FB-8F74-57FA0DA8A99D}" type="datetime1">
              <a:rPr lang="en-US" smtClean="0"/>
              <a:t>6/4/2015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oftuni.bg/" TargetMode="External"/><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hyperlink" Target="http://creativecommons.org/licenses/by-nc-sa/4.0/" TargetMode="Externa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z.about.com/d/christianity/1/0/b/2/Christian_Circle.png"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http://www.softwaregroup-bg.com/" TargetMode="External"/><Relationship Id="rId18" Type="http://schemas.openxmlformats.org/officeDocument/2006/relationships/image" Target="../media/image42.png"/><Relationship Id="rId3" Type="http://schemas.openxmlformats.org/officeDocument/2006/relationships/hyperlink" Target="http://www.vivacom.bg/" TargetMode="External"/><Relationship Id="rId7" Type="http://schemas.openxmlformats.org/officeDocument/2006/relationships/hyperlink" Target="http://www.sbtech.com/" TargetMode="External"/><Relationship Id="rId12" Type="http://schemas.openxmlformats.org/officeDocument/2006/relationships/image" Target="../media/image38.png"/><Relationship Id="rId17" Type="http://schemas.openxmlformats.org/officeDocument/2006/relationships/image" Target="../media/image41.png"/><Relationship Id="rId2" Type="http://schemas.openxmlformats.org/officeDocument/2006/relationships/notesSlide" Target="../notesSlides/notesSlide12.xml"/><Relationship Id="rId16"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hyperlink" Target="http://smartit.bg/" TargetMode="External"/><Relationship Id="rId5" Type="http://schemas.openxmlformats.org/officeDocument/2006/relationships/hyperlink" Target="http://xs-software.com/" TargetMode="External"/><Relationship Id="rId15" Type="http://schemas.openxmlformats.org/officeDocument/2006/relationships/hyperlink" Target="http://www.superhosting.bg/" TargetMode="External"/><Relationship Id="rId10" Type="http://schemas.openxmlformats.org/officeDocument/2006/relationships/image" Target="../media/image37.png"/><Relationship Id="rId19" Type="http://schemas.openxmlformats.org/officeDocument/2006/relationships/hyperlink" Target="https://softuni.bg/courses/oop/" TargetMode="External"/><Relationship Id="rId4" Type="http://schemas.openxmlformats.org/officeDocument/2006/relationships/image" Target="../media/image34.jpeg"/><Relationship Id="rId9" Type="http://schemas.openxmlformats.org/officeDocument/2006/relationships/hyperlink" Target="http://komfo.com/" TargetMode="External"/><Relationship Id="rId14" Type="http://schemas.openxmlformats.org/officeDocument/2006/relationships/image" Target="../media/image39.png"/></Relationships>
</file>

<file path=ppt/slides/_rels/slide52.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7.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4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822299"/>
            <a:ext cx="8215099" cy="1171552"/>
          </a:xfrm>
        </p:spPr>
        <p:txBody>
          <a:bodyPr>
            <a:normAutofit/>
          </a:bodyPr>
          <a:lstStyle/>
          <a:p>
            <a:r>
              <a:rPr lang="en-US" dirty="0" smtClean="0"/>
              <a:t>Inheritance and Abstraction</a:t>
            </a:r>
            <a:endParaRPr lang="en-US" dirty="0"/>
          </a:p>
        </p:txBody>
      </p:sp>
      <p:sp>
        <p:nvSpPr>
          <p:cNvPr id="6" name="Subtitle 5"/>
          <p:cNvSpPr>
            <a:spLocks noGrp="1"/>
          </p:cNvSpPr>
          <p:nvPr>
            <p:ph type="subTitle" idx="1"/>
          </p:nvPr>
        </p:nvSpPr>
        <p:spPr>
          <a:xfrm>
            <a:off x="4183970" y="1889099"/>
            <a:ext cx="7382341" cy="1387501"/>
          </a:xfrm>
        </p:spPr>
        <p:txBody>
          <a:bodyPr>
            <a:normAutofit/>
          </a:bodyPr>
          <a:lstStyle/>
          <a:p>
            <a:r>
              <a:rPr lang="en-US" dirty="0" smtClean="0"/>
              <a:t>Class Hierarchies, Abstract Classes, Interfaces</a:t>
            </a:r>
            <a:endParaRPr lang="en-US" dirty="0"/>
          </a:p>
        </p:txBody>
      </p:sp>
      <p:sp>
        <p:nvSpPr>
          <p:cNvPr id="7" name="Text Placeholder 6"/>
          <p:cNvSpPr>
            <a:spLocks noGrp="1"/>
          </p:cNvSpPr>
          <p:nvPr>
            <p:ph type="body" sz="quarter" idx="10"/>
          </p:nvPr>
        </p:nvSpPr>
        <p:spPr>
          <a:xfrm>
            <a:off x="760412" y="4348942"/>
            <a:ext cx="3187613" cy="525135"/>
          </a:xfrm>
        </p:spPr>
        <p:txBody>
          <a:bodyPr/>
          <a:lstStyle/>
          <a:p>
            <a:r>
              <a:rPr lang="en-US" noProof="1" smtClean="0"/>
              <a:t>SoftUni</a:t>
            </a:r>
            <a:r>
              <a:rPr lang="en-US" dirty="0" smtClean="0"/>
              <a:t> Team</a:t>
            </a:r>
            <a:endParaRPr lang="en-US" dirty="0"/>
          </a:p>
        </p:txBody>
      </p:sp>
      <p:sp>
        <p:nvSpPr>
          <p:cNvPr id="8" name="Text Placeholder 7"/>
          <p:cNvSpPr>
            <a:spLocks noGrp="1"/>
          </p:cNvSpPr>
          <p:nvPr>
            <p:ph type="body" sz="quarter" idx="13"/>
          </p:nvPr>
        </p:nvSpPr>
        <p:spPr>
          <a:xfrm>
            <a:off x="760413" y="4818841"/>
            <a:ext cx="3187614" cy="444343"/>
          </a:xfrm>
        </p:spPr>
        <p:txBody>
          <a:bodyPr/>
          <a:lstStyle/>
          <a:p>
            <a:r>
              <a:rPr lang="en-US" dirty="0"/>
              <a:t>Technical </a:t>
            </a:r>
            <a:r>
              <a:rPr lang="en-US" dirty="0" smtClean="0"/>
              <a:t>Trainers</a:t>
            </a:r>
            <a:endParaRPr lang="en-US" dirty="0"/>
          </a:p>
        </p:txBody>
      </p:sp>
      <p:sp>
        <p:nvSpPr>
          <p:cNvPr id="11" name="Text Placeholder 10"/>
          <p:cNvSpPr>
            <a:spLocks noGrp="1"/>
          </p:cNvSpPr>
          <p:nvPr>
            <p:ph type="body" sz="quarter" idx="17"/>
          </p:nvPr>
        </p:nvSpPr>
        <p:spPr>
          <a:xfrm>
            <a:off x="760412" y="5263184"/>
            <a:ext cx="3187613" cy="363552"/>
          </a:xfrm>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a:xfrm>
            <a:off x="760412" y="5604346"/>
            <a:ext cx="3187613" cy="331235"/>
          </a:xfrm>
        </p:spPr>
        <p:txBody>
          <a:bodyPr/>
          <a:lstStyle/>
          <a:p>
            <a:r>
              <a:rPr lang="en-US" dirty="0">
                <a:hlinkClick r:id="rId3"/>
              </a:rPr>
              <a:t>http://</a:t>
            </a:r>
            <a:r>
              <a:rPr lang="en-US" dirty="0" smtClean="0">
                <a:hlinkClick r:id="rId3"/>
              </a:rPr>
              <a:t>softuni.bg</a:t>
            </a:r>
            <a:endParaRPr lang="en-US" dirty="0"/>
          </a:p>
        </p:txBody>
      </p:sp>
      <p:pic>
        <p:nvPicPr>
          <p:cNvPr id="1028" name="Picture 4">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027" name="Picture 3" descr="C:\Documents\Courses\OOP\OOP Images\Abstract-kunst-lampe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7212" y="3363683"/>
            <a:ext cx="5993929" cy="28181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8"/>
          <a:stretch>
            <a:fillRect/>
          </a:stretch>
        </p:blipFill>
        <p:spPr>
          <a:xfrm>
            <a:off x="5761997" y="3653879"/>
            <a:ext cx="3913815" cy="2096145"/>
          </a:xfrm>
          <a:prstGeom prst="rect">
            <a:avLst/>
          </a:prstGeom>
          <a:effectLst/>
          <a:scene3d>
            <a:camera prst="isometricLeftDown">
              <a:rot lat="1200000" lon="2400000" rev="0"/>
            </a:camera>
            <a:lightRig rig="threePt" dir="t"/>
          </a:scene3d>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559006" y="3886200"/>
            <a:ext cx="2152473" cy="2362200"/>
          </a:xfrm>
          <a:prstGeom prst="rect">
            <a:avLst/>
          </a:prstGeom>
        </p:spPr>
      </p:pic>
    </p:spTree>
    <p:extLst>
      <p:ext uri="{BB962C8B-B14F-4D97-AF65-F5344CB8AC3E}">
        <p14:creationId xmlns:p14="http://schemas.microsoft.com/office/powerpoint/2010/main" val="401407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1233923" name="Rectangle 3"/>
          <p:cNvSpPr>
            <a:spLocks noGrp="1" noChangeArrowheads="1"/>
          </p:cNvSpPr>
          <p:nvPr>
            <p:ph idx="1"/>
          </p:nvPr>
        </p:nvSpPr>
        <p:spPr/>
        <p:txBody>
          <a:bodyPr>
            <a:normAutofit/>
          </a:bodyPr>
          <a:lstStyle/>
          <a:p>
            <a:pPr>
              <a:lnSpc>
                <a:spcPct val="110000"/>
              </a:lnSpc>
            </a:pPr>
            <a:r>
              <a:rPr lang="en-US" dirty="0">
                <a:solidFill>
                  <a:schemeClr val="tx2">
                    <a:lumMod val="75000"/>
                  </a:schemeClr>
                </a:solidFill>
                <a:effectLst>
                  <a:outerShdw blurRad="38100" dist="38100" dir="2700000" algn="tl">
                    <a:srgbClr val="000000"/>
                  </a:outerShdw>
                </a:effectLst>
              </a:rPr>
              <a:t>Base</a:t>
            </a:r>
            <a:r>
              <a:rPr lang="en-US" dirty="0">
                <a:solidFill>
                  <a:schemeClr val="tx2">
                    <a:lumMod val="75000"/>
                  </a:schemeClr>
                </a:solidFill>
              </a:rPr>
              <a:t> </a:t>
            </a:r>
            <a:r>
              <a:rPr lang="en-US" dirty="0"/>
              <a:t>(parent) class</a:t>
            </a:r>
          </a:p>
          <a:p>
            <a:pPr lvl="1">
              <a:lnSpc>
                <a:spcPct val="110000"/>
              </a:lnSpc>
            </a:pPr>
            <a:r>
              <a:rPr lang="en-US" dirty="0"/>
              <a:t>The class giving its members to its child class</a:t>
            </a:r>
            <a:endParaRPr lang="bg-BG" dirty="0"/>
          </a:p>
          <a:p>
            <a:pPr>
              <a:lnSpc>
                <a:spcPct val="110000"/>
              </a:lnSpc>
            </a:pPr>
            <a:r>
              <a:rPr lang="en-US" dirty="0">
                <a:solidFill>
                  <a:schemeClr val="tx2">
                    <a:lumMod val="75000"/>
                  </a:schemeClr>
                </a:solidFill>
                <a:effectLst>
                  <a:outerShdw blurRad="38100" dist="38100" dir="2700000" algn="tl">
                    <a:srgbClr val="000000"/>
                  </a:outerShdw>
                </a:effectLst>
              </a:rPr>
              <a:t>Derived</a:t>
            </a:r>
            <a:r>
              <a:rPr lang="en-US" dirty="0">
                <a:solidFill>
                  <a:schemeClr val="tx2">
                    <a:lumMod val="75000"/>
                  </a:schemeClr>
                </a:solidFill>
              </a:rPr>
              <a:t> </a:t>
            </a:r>
            <a:r>
              <a:rPr lang="en-US" dirty="0"/>
              <a:t>(child) class</a:t>
            </a:r>
          </a:p>
          <a:p>
            <a:pPr lvl="1">
              <a:lnSpc>
                <a:spcPct val="110000"/>
              </a:lnSpc>
            </a:pPr>
            <a:r>
              <a:rPr lang="en-US" dirty="0"/>
              <a:t>The class </a:t>
            </a:r>
            <a:r>
              <a:rPr lang="en-US" dirty="0" smtClean="0"/>
              <a:t>taking members from its base class</a:t>
            </a:r>
            <a:endParaRPr lang="en-US" dirty="0" smtClean="0">
              <a:solidFill>
                <a:schemeClr val="tx2">
                  <a:lumMod val="75000"/>
                </a:schemeClr>
              </a:solidFill>
            </a:endParaRPr>
          </a:p>
          <a:p>
            <a:pPr>
              <a:lnSpc>
                <a:spcPct val="110000"/>
              </a:lnSpc>
            </a:pPr>
            <a:r>
              <a:rPr lang="en-US" dirty="0" smtClean="0">
                <a:solidFill>
                  <a:schemeClr val="tx2">
                    <a:lumMod val="75000"/>
                  </a:schemeClr>
                </a:solidFill>
              </a:rPr>
              <a:t>Inheritance </a:t>
            </a:r>
            <a:r>
              <a:rPr lang="en-US" dirty="0" smtClean="0"/>
              <a:t>implicitly takes </a:t>
            </a:r>
            <a:r>
              <a:rPr lang="en-US" dirty="0" smtClean="0">
                <a:solidFill>
                  <a:schemeClr val="tx2">
                    <a:lumMod val="75000"/>
                  </a:schemeClr>
                </a:solidFill>
              </a:rPr>
              <a:t>all </a:t>
            </a:r>
            <a:r>
              <a:rPr lang="en-US" dirty="0">
                <a:solidFill>
                  <a:schemeClr val="tx2">
                    <a:lumMod val="75000"/>
                  </a:schemeClr>
                </a:solidFill>
              </a:rPr>
              <a:t>members </a:t>
            </a:r>
            <a:r>
              <a:rPr lang="en-US" dirty="0"/>
              <a:t>from another </a:t>
            </a:r>
            <a:r>
              <a:rPr lang="en-US" dirty="0" smtClean="0"/>
              <a:t>class</a:t>
            </a:r>
          </a:p>
          <a:p>
            <a:pPr lvl="1">
              <a:lnSpc>
                <a:spcPct val="110000"/>
              </a:lnSpc>
            </a:pPr>
            <a:r>
              <a:rPr lang="en-US" dirty="0" smtClean="0"/>
              <a:t>All fields</a:t>
            </a:r>
            <a:r>
              <a:rPr lang="en-US" dirty="0"/>
              <a:t>, methods, properties, </a:t>
            </a:r>
            <a:r>
              <a:rPr lang="en-US" dirty="0" smtClean="0"/>
              <a:t>events, …</a:t>
            </a:r>
          </a:p>
          <a:p>
            <a:pPr lvl="1">
              <a:lnSpc>
                <a:spcPct val="110000"/>
              </a:lnSpc>
            </a:pPr>
            <a:r>
              <a:rPr lang="en-US" dirty="0" smtClean="0"/>
              <a:t>Some members could be </a:t>
            </a:r>
            <a:r>
              <a:rPr lang="en-US" dirty="0" smtClean="0">
                <a:solidFill>
                  <a:schemeClr val="tx2">
                    <a:lumMod val="75000"/>
                  </a:schemeClr>
                </a:solidFill>
              </a:rPr>
              <a:t>inaccessible</a:t>
            </a:r>
            <a:r>
              <a:rPr lang="en-US" dirty="0" smtClean="0"/>
              <a:t>: private members will be hidden in the derived class</a:t>
            </a:r>
            <a:endParaRPr lang="en-US" dirty="0"/>
          </a:p>
        </p:txBody>
      </p:sp>
      <p:sp>
        <p:nvSpPr>
          <p:cNvPr id="1233922" name="Rectangle 2"/>
          <p:cNvSpPr>
            <a:spLocks noGrp="1" noChangeArrowheads="1"/>
          </p:cNvSpPr>
          <p:nvPr>
            <p:ph type="title"/>
          </p:nvPr>
        </p:nvSpPr>
        <p:spPr/>
        <p:txBody>
          <a:bodyPr/>
          <a:lstStyle/>
          <a:p>
            <a:r>
              <a:rPr lang="en-US" dirty="0"/>
              <a:t>Inheritance</a:t>
            </a:r>
            <a:endParaRPr lang="bg-BG" dirty="0"/>
          </a:p>
        </p:txBody>
      </p:sp>
      <p:sp>
        <p:nvSpPr>
          <p:cNvPr id="5" name="Rectangle 4"/>
          <p:cNvSpPr>
            <a:spLocks noChangeArrowheads="1"/>
          </p:cNvSpPr>
          <p:nvPr/>
        </p:nvSpPr>
        <p:spPr bwMode="auto">
          <a:xfrm>
            <a:off x="9197314" y="1594736"/>
            <a:ext cx="2002496"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2800" b="1" noProof="1" smtClean="0">
                <a:solidFill>
                  <a:schemeClr val="tx2"/>
                </a:solidFill>
                <a:effectLst>
                  <a:outerShdw blurRad="38100" dist="38100" dir="2700000" algn="tl">
                    <a:srgbClr val="000000">
                      <a:alpha val="43137"/>
                    </a:srgbClr>
                  </a:outerShdw>
                </a:effectLst>
                <a:latin typeface="Consolas" pitchFamily="49" charset="0"/>
              </a:rPr>
              <a:t>Base</a:t>
            </a:r>
            <a:endParaRPr lang="en-GB"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6" name="Rectangle 5"/>
          <p:cNvSpPr>
            <a:spLocks noChangeArrowheads="1"/>
          </p:cNvSpPr>
          <p:nvPr/>
        </p:nvSpPr>
        <p:spPr bwMode="auto">
          <a:xfrm>
            <a:off x="9197314" y="2928938"/>
            <a:ext cx="2002498"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Derived</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Freeform 145"/>
          <p:cNvSpPr>
            <a:spLocks/>
          </p:cNvSpPr>
          <p:nvPr/>
        </p:nvSpPr>
        <p:spPr bwMode="auto">
          <a:xfrm>
            <a:off x="10209210" y="2416893"/>
            <a:ext cx="60943" cy="528090"/>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Freeform 147"/>
          <p:cNvSpPr>
            <a:spLocks/>
          </p:cNvSpPr>
          <p:nvPr/>
        </p:nvSpPr>
        <p:spPr bwMode="auto">
          <a:xfrm>
            <a:off x="10024208" y="2194882"/>
            <a:ext cx="372054"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417100055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2" name="Title 1"/>
          <p:cNvSpPr>
            <a:spLocks noGrp="1"/>
          </p:cNvSpPr>
          <p:nvPr>
            <p:ph type="title"/>
          </p:nvPr>
        </p:nvSpPr>
        <p:spPr/>
        <p:txBody>
          <a:bodyPr/>
          <a:lstStyle/>
          <a:p>
            <a:r>
              <a:rPr lang="en-US" dirty="0"/>
              <a:t>Inheritance – Example</a:t>
            </a:r>
          </a:p>
        </p:txBody>
      </p:sp>
      <p:sp>
        <p:nvSpPr>
          <p:cNvPr id="5" name="Rectangle 4"/>
          <p:cNvSpPr>
            <a:spLocks noChangeArrowheads="1"/>
          </p:cNvSpPr>
          <p:nvPr/>
        </p:nvSpPr>
        <p:spPr bwMode="auto">
          <a:xfrm>
            <a:off x="4365547" y="1612900"/>
            <a:ext cx="3265165"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2800" b="1" noProof="1">
                <a:solidFill>
                  <a:schemeClr val="tx2"/>
                </a:solidFill>
                <a:effectLst>
                  <a:outerShdw blurRad="38100" dist="38100" dir="2700000" algn="tl">
                    <a:srgbClr val="000000">
                      <a:alpha val="43137"/>
                    </a:srgbClr>
                  </a:outerShdw>
                </a:effectLst>
                <a:latin typeface="Consolas" pitchFamily="49" charset="0"/>
              </a:rPr>
              <a:t>Person</a:t>
            </a:r>
          </a:p>
        </p:txBody>
      </p:sp>
      <p:sp>
        <p:nvSpPr>
          <p:cNvPr id="6" name="Rectangle 5"/>
          <p:cNvSpPr>
            <a:spLocks noChangeArrowheads="1"/>
          </p:cNvSpPr>
          <p:nvPr/>
        </p:nvSpPr>
        <p:spPr bwMode="auto">
          <a:xfrm>
            <a:off x="4365547" y="2189163"/>
            <a:ext cx="3265165"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GB" sz="2000" b="1" noProof="1">
                <a:solidFill>
                  <a:schemeClr val="tx2"/>
                </a:solidFill>
                <a:effectLst>
                  <a:outerShdw blurRad="38100" dist="38100" dir="2700000" algn="tl">
                    <a:srgbClr val="000000">
                      <a:alpha val="43137"/>
                    </a:srgbClr>
                  </a:outerShdw>
                </a:effectLst>
                <a:latin typeface="Consolas" pitchFamily="49" charset="0"/>
              </a:rPr>
              <a:t>+Name: </a:t>
            </a:r>
            <a:r>
              <a:rPr lang="en-GB" sz="2000" b="1" noProof="1" smtClean="0">
                <a:solidFill>
                  <a:schemeClr val="tx2"/>
                </a:solidFill>
                <a:effectLst>
                  <a:outerShdw blurRad="38100" dist="38100" dir="2700000" algn="tl">
                    <a:srgbClr val="000000">
                      <a:alpha val="43137"/>
                    </a:srgbClr>
                  </a:outerShdw>
                </a:effectLst>
                <a:latin typeface="Consolas" pitchFamily="49" charset="0"/>
              </a:rPr>
              <a:t>string</a:t>
            </a:r>
            <a:endParaRPr lang="en-GB"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GB" sz="2000" b="1" noProof="1">
                <a:solidFill>
                  <a:schemeClr val="tx2"/>
                </a:solidFill>
                <a:effectLst>
                  <a:outerShdw blurRad="38100" dist="38100" dir="2700000" algn="tl">
                    <a:srgbClr val="000000">
                      <a:alpha val="43137"/>
                    </a:srgbClr>
                  </a:outerShdw>
                </a:effectLst>
                <a:latin typeface="Consolas" pitchFamily="49" charset="0"/>
              </a:rPr>
              <a:t>+Address: </a:t>
            </a:r>
            <a:r>
              <a:rPr lang="en-GB" sz="2000" b="1" noProof="1" smtClean="0">
                <a:solidFill>
                  <a:schemeClr val="tx2"/>
                </a:solidFill>
                <a:effectLst>
                  <a:outerShdw blurRad="38100" dist="38100" dir="2700000" algn="tl">
                    <a:srgbClr val="000000">
                      <a:alpha val="43137"/>
                    </a:srgbClr>
                  </a:outerShdw>
                </a:effectLst>
                <a:latin typeface="Consolas" pitchFamily="49" charset="0"/>
              </a:rPr>
              <a:t>string</a:t>
            </a:r>
            <a:endParaRPr lang="en-GB"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Rectangle 6"/>
          <p:cNvSpPr>
            <a:spLocks noChangeArrowheads="1"/>
          </p:cNvSpPr>
          <p:nvPr/>
        </p:nvSpPr>
        <p:spPr bwMode="auto">
          <a:xfrm>
            <a:off x="4365547" y="2981326"/>
            <a:ext cx="3265165"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Rectangle 7"/>
          <p:cNvSpPr>
            <a:spLocks noChangeArrowheads="1"/>
          </p:cNvSpPr>
          <p:nvPr/>
        </p:nvSpPr>
        <p:spPr bwMode="auto">
          <a:xfrm>
            <a:off x="2336192" y="4359275"/>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Employee</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Rectangle 8"/>
          <p:cNvSpPr>
            <a:spLocks noChangeArrowheads="1"/>
          </p:cNvSpPr>
          <p:nvPr/>
        </p:nvSpPr>
        <p:spPr bwMode="auto">
          <a:xfrm>
            <a:off x="2336192" y="4935538"/>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sz="2000" b="1" noProof="1" smtClean="0">
                <a:solidFill>
                  <a:schemeClr val="tx2"/>
                </a:solidFill>
                <a:effectLst>
                  <a:outerShdw blurRad="38100" dist="38100" dir="2700000" algn="tl">
                    <a:srgbClr val="000000">
                      <a:alpha val="43137"/>
                    </a:srgbClr>
                  </a:outerShdw>
                </a:effectLst>
                <a:latin typeface="Consolas" pitchFamily="49" charset="0"/>
              </a:rPr>
              <a:t>+</a:t>
            </a:r>
            <a:r>
              <a:rPr lang="en-US" sz="2000" b="1" noProof="1" smtClean="0">
                <a:solidFill>
                  <a:schemeClr val="tx2"/>
                </a:solidFill>
                <a:effectLst>
                  <a:outerShdw blurRad="38100" dist="38100" dir="2700000" algn="tl">
                    <a:srgbClr val="000000">
                      <a:alpha val="43137"/>
                    </a:srgbClr>
                  </a:outerShdw>
                </a:effectLst>
                <a:latin typeface="Consolas" pitchFamily="49" charset="0"/>
              </a:rPr>
              <a:t>Company: </a:t>
            </a:r>
            <a:r>
              <a:rPr lang="en-US" sz="2000" b="1" noProof="1">
                <a:solidFill>
                  <a:schemeClr val="tx2"/>
                </a:solidFill>
                <a:effectLst>
                  <a:outerShdw blurRad="38100" dist="38100" dir="2700000" algn="tl">
                    <a:srgbClr val="000000">
                      <a:alpha val="43137"/>
                    </a:srgbClr>
                  </a:outerShdw>
                </a:effectLst>
                <a:latin typeface="Consolas" pitchFamily="49" charset="0"/>
              </a:rPr>
              <a:t>s</a:t>
            </a:r>
            <a:r>
              <a:rPr lang="en-US" sz="2000" b="1" noProof="1" smtClean="0">
                <a:solidFill>
                  <a:schemeClr val="tx2"/>
                </a:solidFill>
                <a:effectLst>
                  <a:outerShdw blurRad="38100" dist="38100" dir="2700000" algn="tl">
                    <a:srgbClr val="000000">
                      <a:alpha val="43137"/>
                    </a:srgbClr>
                  </a:outerShdw>
                </a:effectLst>
                <a:latin typeface="Consolas" pitchFamily="49" charset="0"/>
              </a:rPr>
              <a:t>tring</a:t>
            </a:r>
            <a:endParaRPr lang="en-US"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+Salary: decimal</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0" name="Rectangle 9"/>
          <p:cNvSpPr>
            <a:spLocks noChangeArrowheads="1"/>
          </p:cNvSpPr>
          <p:nvPr/>
        </p:nvSpPr>
        <p:spPr bwMode="auto">
          <a:xfrm>
            <a:off x="2336192" y="5727701"/>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1" name="Rectangle 10"/>
          <p:cNvSpPr>
            <a:spLocks noChangeArrowheads="1"/>
          </p:cNvSpPr>
          <p:nvPr/>
        </p:nvSpPr>
        <p:spPr bwMode="auto">
          <a:xfrm>
            <a:off x="6399134" y="4368800"/>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Student</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2" name="Rectangle 11"/>
          <p:cNvSpPr>
            <a:spLocks noChangeArrowheads="1"/>
          </p:cNvSpPr>
          <p:nvPr/>
        </p:nvSpPr>
        <p:spPr bwMode="auto">
          <a:xfrm>
            <a:off x="6399134" y="4945063"/>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sz="2000" b="1" noProof="1" smtClean="0">
                <a:solidFill>
                  <a:schemeClr val="tx2"/>
                </a:solidFill>
                <a:effectLst>
                  <a:outerShdw blurRad="38100" dist="38100" dir="2700000" algn="tl">
                    <a:srgbClr val="000000">
                      <a:alpha val="43137"/>
                    </a:srgbClr>
                  </a:outerShdw>
                </a:effectLst>
                <a:latin typeface="Consolas" pitchFamily="49" charset="0"/>
              </a:rPr>
              <a:t>+</a:t>
            </a:r>
            <a:r>
              <a:rPr lang="en-US" sz="2000" b="1" noProof="1" smtClean="0">
                <a:solidFill>
                  <a:schemeClr val="tx2"/>
                </a:solidFill>
                <a:effectLst>
                  <a:outerShdw blurRad="38100" dist="38100" dir="2700000" algn="tl">
                    <a:srgbClr val="000000">
                      <a:alpha val="43137"/>
                    </a:srgbClr>
                  </a:outerShdw>
                </a:effectLst>
                <a:latin typeface="Consolas" pitchFamily="49" charset="0"/>
              </a:rPr>
              <a:t>School: </a:t>
            </a:r>
            <a:r>
              <a:rPr lang="en-US" sz="2000" b="1" noProof="1">
                <a:solidFill>
                  <a:schemeClr val="tx2"/>
                </a:solidFill>
                <a:effectLst>
                  <a:outerShdw blurRad="38100" dist="38100" dir="2700000" algn="tl">
                    <a:srgbClr val="000000">
                      <a:alpha val="43137"/>
                    </a:srgbClr>
                  </a:outerShdw>
                </a:effectLst>
                <a:latin typeface="Consolas" pitchFamily="49" charset="0"/>
              </a:rPr>
              <a:t>s</a:t>
            </a:r>
            <a:r>
              <a:rPr lang="en-US" sz="2000" b="1" noProof="1" smtClean="0">
                <a:solidFill>
                  <a:schemeClr val="tx2"/>
                </a:solidFill>
                <a:effectLst>
                  <a:outerShdw blurRad="38100" dist="38100" dir="2700000" algn="tl">
                    <a:srgbClr val="000000">
                      <a:alpha val="43137"/>
                    </a:srgbClr>
                  </a:outerShdw>
                </a:effectLst>
                <a:latin typeface="Consolas" pitchFamily="49" charset="0"/>
              </a:rPr>
              <a:t>tring</a:t>
            </a:r>
            <a:endParaRPr lang="en-US"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3" name="Rectangle 12"/>
          <p:cNvSpPr>
            <a:spLocks noChangeArrowheads="1"/>
          </p:cNvSpPr>
          <p:nvPr/>
        </p:nvSpPr>
        <p:spPr bwMode="auto">
          <a:xfrm>
            <a:off x="6399134" y="5737226"/>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4" name="AutoShape 20"/>
          <p:cNvSpPr>
            <a:spLocks noChangeArrowheads="1"/>
          </p:cNvSpPr>
          <p:nvPr/>
        </p:nvSpPr>
        <p:spPr bwMode="auto">
          <a:xfrm>
            <a:off x="7877312" y="1246496"/>
            <a:ext cx="2560500" cy="533400"/>
          </a:xfrm>
          <a:prstGeom prst="wedgeRoundRectCallout">
            <a:avLst>
              <a:gd name="adj1" fmla="val -80546"/>
              <a:gd name="adj2" fmla="val 75167"/>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Base class</a:t>
            </a:r>
            <a:endParaRPr lang="bg-BG" sz="2800" b="1" dirty="0">
              <a:effectLst>
                <a:outerShdw blurRad="38100" dist="38100" dir="2700000" algn="tl">
                  <a:srgbClr val="000000">
                    <a:alpha val="43137"/>
                  </a:srgbClr>
                </a:outerShdw>
              </a:effectLst>
            </a:endParaRPr>
          </a:p>
        </p:txBody>
      </p:sp>
      <p:sp>
        <p:nvSpPr>
          <p:cNvPr id="15" name="AutoShape 21"/>
          <p:cNvSpPr>
            <a:spLocks noChangeArrowheads="1"/>
          </p:cNvSpPr>
          <p:nvPr/>
        </p:nvSpPr>
        <p:spPr bwMode="auto">
          <a:xfrm>
            <a:off x="8380412" y="3076575"/>
            <a:ext cx="2751570" cy="595313"/>
          </a:xfrm>
          <a:prstGeom prst="wedgeRoundRectCallout">
            <a:avLst>
              <a:gd name="adj1" fmla="val -56916"/>
              <a:gd name="adj2" fmla="val 183814"/>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Derived class</a:t>
            </a:r>
            <a:endParaRPr lang="bg-BG" sz="2800" b="1" dirty="0">
              <a:effectLst>
                <a:outerShdw blurRad="38100" dist="38100" dir="2700000" algn="tl">
                  <a:srgbClr val="000000">
                    <a:alpha val="43137"/>
                  </a:srgbClr>
                </a:outerShdw>
              </a:effectLst>
            </a:endParaRPr>
          </a:p>
        </p:txBody>
      </p:sp>
      <p:sp>
        <p:nvSpPr>
          <p:cNvPr id="16" name="AutoShape 22"/>
          <p:cNvSpPr>
            <a:spLocks noChangeArrowheads="1"/>
          </p:cNvSpPr>
          <p:nvPr/>
        </p:nvSpPr>
        <p:spPr bwMode="auto">
          <a:xfrm>
            <a:off x="1035698" y="3024188"/>
            <a:ext cx="2848914" cy="595313"/>
          </a:xfrm>
          <a:prstGeom prst="wedgeRoundRectCallout">
            <a:avLst>
              <a:gd name="adj1" fmla="val 43269"/>
              <a:gd name="adj2" fmla="val 195848"/>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Derived class</a:t>
            </a:r>
            <a:endParaRPr lang="bg-BG" sz="2800" b="1" dirty="0">
              <a:effectLst>
                <a:outerShdw blurRad="38100" dist="38100" dir="2700000" algn="tl">
                  <a:srgbClr val="000000">
                    <a:alpha val="43137"/>
                  </a:srgbClr>
                </a:outerShdw>
              </a:effectLst>
            </a:endParaRPr>
          </a:p>
        </p:txBody>
      </p:sp>
      <p:sp>
        <p:nvSpPr>
          <p:cNvPr id="17" name="Freeform 145"/>
          <p:cNvSpPr>
            <a:spLocks/>
          </p:cNvSpPr>
          <p:nvPr/>
        </p:nvSpPr>
        <p:spPr bwMode="auto">
          <a:xfrm>
            <a:off x="4968840" y="3586163"/>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8" name="Freeform 147"/>
          <p:cNvSpPr>
            <a:spLocks/>
          </p:cNvSpPr>
          <p:nvPr/>
        </p:nvSpPr>
        <p:spPr bwMode="auto">
          <a:xfrm>
            <a:off x="4759480"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9" name="Freeform 145"/>
          <p:cNvSpPr>
            <a:spLocks/>
          </p:cNvSpPr>
          <p:nvPr/>
        </p:nvSpPr>
        <p:spPr bwMode="auto">
          <a:xfrm>
            <a:off x="7014787" y="3586163"/>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0" name="Freeform 147"/>
          <p:cNvSpPr>
            <a:spLocks/>
          </p:cNvSpPr>
          <p:nvPr/>
        </p:nvSpPr>
        <p:spPr bwMode="auto">
          <a:xfrm>
            <a:off x="6805427"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2326519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5" name="Rectangle 3"/>
          <p:cNvSpPr>
            <a:spLocks noGrp="1" noChangeArrowheads="1"/>
          </p:cNvSpPr>
          <p:nvPr>
            <p:ph idx="1"/>
          </p:nvPr>
        </p:nvSpPr>
        <p:spPr>
          <a:prstGeom prst="rect">
            <a:avLst/>
          </a:prstGeom>
        </p:spPr>
        <p:txBody>
          <a:bodyPr/>
          <a:lstStyle/>
          <a:p>
            <a:pPr>
              <a:lnSpc>
                <a:spcPct val="100000"/>
              </a:lnSpc>
              <a:spcBef>
                <a:spcPct val="50000"/>
              </a:spcBef>
              <a:defRPr/>
            </a:pPr>
            <a:r>
              <a:rPr lang="en-US" dirty="0">
                <a:solidFill>
                  <a:schemeClr val="tx2">
                    <a:lumMod val="75000"/>
                  </a:schemeClr>
                </a:solidFill>
                <a:latin typeface="+mn-lt"/>
                <a:ea typeface="+mn-ea"/>
                <a:cs typeface="+mn-cs"/>
              </a:rPr>
              <a:t>Inheritance</a:t>
            </a:r>
            <a:r>
              <a:rPr lang="en-US" dirty="0">
                <a:latin typeface="+mn-lt"/>
                <a:ea typeface="+mn-ea"/>
                <a:cs typeface="+mn-cs"/>
              </a:rPr>
              <a:t> leads </a:t>
            </a:r>
            <a:r>
              <a:rPr lang="en-US" dirty="0" smtClean="0">
                <a:latin typeface="+mn-lt"/>
                <a:ea typeface="+mn-ea"/>
                <a:cs typeface="+mn-cs"/>
              </a:rPr>
              <a:t>to </a:t>
            </a:r>
            <a:r>
              <a:rPr lang="en-US" dirty="0" smtClean="0">
                <a:solidFill>
                  <a:schemeClr val="tx2">
                    <a:lumMod val="75000"/>
                  </a:schemeClr>
                </a:solidFill>
                <a:latin typeface="+mn-lt"/>
                <a:ea typeface="+mn-ea"/>
                <a:cs typeface="+mn-cs"/>
              </a:rPr>
              <a:t>hierarchies</a:t>
            </a:r>
            <a:r>
              <a:rPr lang="en-US" dirty="0" smtClean="0">
                <a:latin typeface="+mn-lt"/>
                <a:ea typeface="+mn-ea"/>
                <a:cs typeface="+mn-cs"/>
              </a:rPr>
              <a:t> </a:t>
            </a:r>
            <a:r>
              <a:rPr lang="en-US" dirty="0">
                <a:latin typeface="+mn-lt"/>
                <a:ea typeface="+mn-ea"/>
                <a:cs typeface="+mn-cs"/>
              </a:rPr>
              <a:t>of classes </a:t>
            </a:r>
            <a:r>
              <a:rPr lang="en-US" dirty="0" smtClean="0">
                <a:latin typeface="+mn-lt"/>
                <a:ea typeface="+mn-ea"/>
                <a:cs typeface="+mn-cs"/>
              </a:rPr>
              <a:t>and / or </a:t>
            </a:r>
            <a:r>
              <a:rPr lang="en-US" dirty="0">
                <a:latin typeface="+mn-lt"/>
                <a:ea typeface="+mn-ea"/>
                <a:cs typeface="+mn-cs"/>
              </a:rPr>
              <a:t>interfaces in an application:</a:t>
            </a:r>
            <a:endParaRPr lang="bg-BG" dirty="0">
              <a:latin typeface="+mn-lt"/>
              <a:ea typeface="+mn-ea"/>
              <a:cs typeface="+mn-cs"/>
            </a:endParaRPr>
          </a:p>
        </p:txBody>
      </p:sp>
      <p:sp>
        <p:nvSpPr>
          <p:cNvPr id="796674"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Class Hierarchies</a:t>
            </a:r>
            <a:endParaRPr lang="bg-BG" sz="4000" dirty="0"/>
          </a:p>
        </p:txBody>
      </p:sp>
      <p:grpSp>
        <p:nvGrpSpPr>
          <p:cNvPr id="56" name="Group 55"/>
          <p:cNvGrpSpPr/>
          <p:nvPr/>
        </p:nvGrpSpPr>
        <p:grpSpPr>
          <a:xfrm>
            <a:off x="1448593" y="2438400"/>
            <a:ext cx="9141619" cy="3810000"/>
            <a:chOff x="457200" y="2587625"/>
            <a:chExt cx="6858000" cy="3387725"/>
          </a:xfrm>
        </p:grpSpPr>
        <p:sp>
          <p:nvSpPr>
            <p:cNvPr id="2058" name="Text Box 16"/>
            <p:cNvSpPr txBox="1">
              <a:spLocks noChangeArrowheads="1"/>
            </p:cNvSpPr>
            <p:nvPr/>
          </p:nvSpPr>
          <p:spPr bwMode="auto">
            <a:xfrm>
              <a:off x="2943226" y="2587625"/>
              <a:ext cx="2314574"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Game</a:t>
              </a:r>
              <a:endParaRPr lang="en-US" sz="2000" b="1" noProof="1">
                <a:effectLst>
                  <a:outerShdw blurRad="38100" dist="38100" dir="2700000" algn="tl">
                    <a:srgbClr val="000000">
                      <a:alpha val="43137"/>
                    </a:srgbClr>
                  </a:outerShdw>
                </a:effectLst>
                <a:latin typeface="Consolas" pitchFamily="49" charset="0"/>
              </a:endParaRPr>
            </a:p>
          </p:txBody>
        </p:sp>
        <p:sp>
          <p:nvSpPr>
            <p:cNvPr id="2059" name="Text Box 17"/>
            <p:cNvSpPr txBox="1">
              <a:spLocks noChangeArrowheads="1"/>
            </p:cNvSpPr>
            <p:nvPr/>
          </p:nvSpPr>
          <p:spPr bwMode="auto">
            <a:xfrm>
              <a:off x="4476750" y="3590925"/>
              <a:ext cx="283845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MultiplePlayersGame</a:t>
              </a:r>
              <a:endParaRPr lang="en-US" sz="2000" b="1" noProof="1">
                <a:effectLst>
                  <a:outerShdw blurRad="38100" dist="38100" dir="2700000" algn="tl">
                    <a:srgbClr val="000000">
                      <a:alpha val="43137"/>
                    </a:srgbClr>
                  </a:outerShdw>
                </a:effectLst>
                <a:latin typeface="Consolas" pitchFamily="49" charset="0"/>
              </a:endParaRPr>
            </a:p>
          </p:txBody>
        </p:sp>
        <p:sp>
          <p:nvSpPr>
            <p:cNvPr id="2060" name="Text Box 18"/>
            <p:cNvSpPr txBox="1">
              <a:spLocks noChangeArrowheads="1"/>
            </p:cNvSpPr>
            <p:nvPr/>
          </p:nvSpPr>
          <p:spPr bwMode="auto">
            <a:xfrm>
              <a:off x="44196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BoardGame</a:t>
              </a:r>
              <a:endParaRPr lang="en-US" sz="2000" b="1" noProof="1">
                <a:effectLst>
                  <a:outerShdw blurRad="38100" dist="38100" dir="2700000" algn="tl">
                    <a:srgbClr val="000000">
                      <a:alpha val="43137"/>
                    </a:srgbClr>
                  </a:outerShdw>
                </a:effectLst>
                <a:latin typeface="Consolas" pitchFamily="49" charset="0"/>
              </a:endParaRPr>
            </a:p>
          </p:txBody>
        </p:sp>
        <p:sp>
          <p:nvSpPr>
            <p:cNvPr id="2061" name="Text Box 19"/>
            <p:cNvSpPr txBox="1">
              <a:spLocks noChangeArrowheads="1"/>
            </p:cNvSpPr>
            <p:nvPr/>
          </p:nvSpPr>
          <p:spPr bwMode="auto">
            <a:xfrm>
              <a:off x="3733800" y="5591175"/>
              <a:ext cx="1371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Chess</a:t>
              </a:r>
              <a:endParaRPr lang="en-US" sz="2000" b="1" noProof="1">
                <a:effectLst>
                  <a:outerShdw blurRad="38100" dist="38100" dir="2700000" algn="tl">
                    <a:srgbClr val="000000">
                      <a:alpha val="43137"/>
                    </a:srgbClr>
                  </a:outerShdw>
                </a:effectLst>
                <a:latin typeface="Consolas" pitchFamily="49" charset="0"/>
              </a:endParaRPr>
            </a:p>
          </p:txBody>
        </p:sp>
        <p:sp>
          <p:nvSpPr>
            <p:cNvPr id="2062" name="Text Box 20"/>
            <p:cNvSpPr txBox="1">
              <a:spLocks noChangeArrowheads="1"/>
            </p:cNvSpPr>
            <p:nvPr/>
          </p:nvSpPr>
          <p:spPr bwMode="auto">
            <a:xfrm>
              <a:off x="5334000" y="558800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Backgammon</a:t>
              </a:r>
              <a:endParaRPr lang="en-US" sz="2000" b="1" noProof="1">
                <a:effectLst>
                  <a:outerShdw blurRad="38100" dist="38100" dir="2700000" algn="tl">
                    <a:srgbClr val="000000">
                      <a:alpha val="43137"/>
                    </a:srgbClr>
                  </a:outerShdw>
                </a:effectLst>
                <a:latin typeface="Consolas" pitchFamily="49" charset="0"/>
              </a:endParaRPr>
            </a:p>
          </p:txBody>
        </p:sp>
        <p:sp>
          <p:nvSpPr>
            <p:cNvPr id="2063" name="Text Box 21"/>
            <p:cNvSpPr txBox="1">
              <a:spLocks noChangeArrowheads="1"/>
            </p:cNvSpPr>
            <p:nvPr/>
          </p:nvSpPr>
          <p:spPr bwMode="auto">
            <a:xfrm>
              <a:off x="1143000" y="3590925"/>
              <a:ext cx="2514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SinglePlayerGame</a:t>
              </a:r>
              <a:endParaRPr lang="en-US" sz="2000" b="1" noProof="1">
                <a:effectLst>
                  <a:outerShdw blurRad="38100" dist="38100" dir="2700000" algn="tl">
                    <a:srgbClr val="000000">
                      <a:alpha val="43137"/>
                    </a:srgbClr>
                  </a:outerShdw>
                </a:effectLst>
                <a:latin typeface="Consolas" pitchFamily="49" charset="0"/>
              </a:endParaRPr>
            </a:p>
          </p:txBody>
        </p:sp>
        <p:sp>
          <p:nvSpPr>
            <p:cNvPr id="27" name="Freeform 147"/>
            <p:cNvSpPr>
              <a:spLocks/>
            </p:cNvSpPr>
            <p:nvPr/>
          </p:nvSpPr>
          <p:spPr bwMode="auto">
            <a:xfrm>
              <a:off x="3209674" y="3002591"/>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5" name="Freeform 145"/>
            <p:cNvSpPr>
              <a:spLocks/>
            </p:cNvSpPr>
            <p:nvPr/>
          </p:nvSpPr>
          <p:spPr bwMode="auto">
            <a:xfrm>
              <a:off x="3319542" y="3153242"/>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6" name="Freeform 147"/>
            <p:cNvSpPr>
              <a:spLocks/>
            </p:cNvSpPr>
            <p:nvPr/>
          </p:nvSpPr>
          <p:spPr bwMode="auto">
            <a:xfrm>
              <a:off x="4714624" y="2996565"/>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7" name="Freeform 145"/>
            <p:cNvSpPr>
              <a:spLocks/>
            </p:cNvSpPr>
            <p:nvPr/>
          </p:nvSpPr>
          <p:spPr bwMode="auto">
            <a:xfrm>
              <a:off x="4824492" y="3147216"/>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0" name="Text Box 18"/>
            <p:cNvSpPr txBox="1">
              <a:spLocks noChangeArrowheads="1"/>
            </p:cNvSpPr>
            <p:nvPr/>
          </p:nvSpPr>
          <p:spPr bwMode="auto">
            <a:xfrm>
              <a:off x="457200" y="4581525"/>
              <a:ext cx="1752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Minesweeper</a:t>
              </a:r>
              <a:endParaRPr lang="en-US" sz="2000" b="1" noProof="1">
                <a:effectLst>
                  <a:outerShdw blurRad="38100" dist="38100" dir="2700000" algn="tl">
                    <a:srgbClr val="000000">
                      <a:alpha val="43137"/>
                    </a:srgbClr>
                  </a:outerShdw>
                </a:effectLst>
                <a:latin typeface="Consolas" pitchFamily="49" charset="0"/>
              </a:endParaRPr>
            </a:p>
          </p:txBody>
        </p:sp>
        <p:sp>
          <p:nvSpPr>
            <p:cNvPr id="41" name="Text Box 18"/>
            <p:cNvSpPr txBox="1">
              <a:spLocks noChangeArrowheads="1"/>
            </p:cNvSpPr>
            <p:nvPr/>
          </p:nvSpPr>
          <p:spPr bwMode="auto">
            <a:xfrm>
              <a:off x="25908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Solitaire</a:t>
              </a:r>
              <a:endParaRPr lang="en-US" sz="2000" b="1" noProof="1">
                <a:effectLst>
                  <a:outerShdw blurRad="38100" dist="38100" dir="2700000" algn="tl">
                    <a:srgbClr val="000000">
                      <a:alpha val="43137"/>
                    </a:srgbClr>
                  </a:outerShdw>
                </a:effectLst>
                <a:latin typeface="Consolas" pitchFamily="49" charset="0"/>
              </a:endParaRPr>
            </a:p>
          </p:txBody>
        </p:sp>
        <p:sp>
          <p:nvSpPr>
            <p:cNvPr id="42" name="Freeform 147"/>
            <p:cNvSpPr>
              <a:spLocks/>
            </p:cNvSpPr>
            <p:nvPr/>
          </p:nvSpPr>
          <p:spPr bwMode="auto">
            <a:xfrm>
              <a:off x="14903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3" name="Freeform 145"/>
            <p:cNvSpPr>
              <a:spLocks/>
            </p:cNvSpPr>
            <p:nvPr/>
          </p:nvSpPr>
          <p:spPr bwMode="auto">
            <a:xfrm>
              <a:off x="16002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4" name="Freeform 147"/>
            <p:cNvSpPr>
              <a:spLocks/>
            </p:cNvSpPr>
            <p:nvPr/>
          </p:nvSpPr>
          <p:spPr bwMode="auto">
            <a:xfrm>
              <a:off x="2981074" y="400081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5" name="Freeform 145"/>
            <p:cNvSpPr>
              <a:spLocks/>
            </p:cNvSpPr>
            <p:nvPr/>
          </p:nvSpPr>
          <p:spPr bwMode="auto">
            <a:xfrm>
              <a:off x="3090942" y="415146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6" name="Freeform 147"/>
            <p:cNvSpPr>
              <a:spLocks/>
            </p:cNvSpPr>
            <p:nvPr/>
          </p:nvSpPr>
          <p:spPr bwMode="auto">
            <a:xfrm>
              <a:off x="50717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7" name="Freeform 145"/>
            <p:cNvSpPr>
              <a:spLocks/>
            </p:cNvSpPr>
            <p:nvPr/>
          </p:nvSpPr>
          <p:spPr bwMode="auto">
            <a:xfrm>
              <a:off x="51816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8" name="Freeform 147"/>
            <p:cNvSpPr>
              <a:spLocks/>
            </p:cNvSpPr>
            <p:nvPr/>
          </p:nvSpPr>
          <p:spPr bwMode="auto">
            <a:xfrm>
              <a:off x="6553200" y="400050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9" name="Freeform 145"/>
            <p:cNvSpPr>
              <a:spLocks/>
            </p:cNvSpPr>
            <p:nvPr/>
          </p:nvSpPr>
          <p:spPr bwMode="auto">
            <a:xfrm>
              <a:off x="6663068" y="415115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 name="Freeform 147"/>
            <p:cNvSpPr>
              <a:spLocks/>
            </p:cNvSpPr>
            <p:nvPr/>
          </p:nvSpPr>
          <p:spPr bwMode="auto">
            <a:xfrm>
              <a:off x="4614532"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2" name="Freeform 145"/>
            <p:cNvSpPr>
              <a:spLocks/>
            </p:cNvSpPr>
            <p:nvPr/>
          </p:nvSpPr>
          <p:spPr bwMode="auto">
            <a:xfrm>
              <a:off x="4724400"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3" name="Freeform 147"/>
            <p:cNvSpPr>
              <a:spLocks/>
            </p:cNvSpPr>
            <p:nvPr/>
          </p:nvSpPr>
          <p:spPr bwMode="auto">
            <a:xfrm>
              <a:off x="5571874"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4" name="Freeform 145"/>
            <p:cNvSpPr>
              <a:spLocks/>
            </p:cNvSpPr>
            <p:nvPr/>
          </p:nvSpPr>
          <p:spPr bwMode="auto">
            <a:xfrm>
              <a:off x="5681742"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5" name="Freeform 54"/>
            <p:cNvSpPr/>
            <p:nvPr/>
          </p:nvSpPr>
          <p:spPr>
            <a:xfrm>
              <a:off x="6257925" y="4581525"/>
              <a:ext cx="833952" cy="390525"/>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a:t>
              </a:r>
              <a:endParaRPr lang="en-US" sz="2000" b="1" noProof="1">
                <a:effectLst>
                  <a:outerShdw blurRad="38100" dist="38100" dir="2700000" algn="tl">
                    <a:srgbClr val="000000">
                      <a:alpha val="43137"/>
                    </a:srgbClr>
                  </a:outerShdw>
                </a:effectLst>
                <a:latin typeface="Consolas" pitchFamily="49" charset="0"/>
              </a:endParaRPr>
            </a:p>
          </p:txBody>
        </p:sp>
      </p:grpSp>
      <p:sp>
        <p:nvSpPr>
          <p:cNvPr id="57" name="Freeform 147"/>
          <p:cNvSpPr>
            <a:spLocks/>
          </p:cNvSpPr>
          <p:nvPr/>
        </p:nvSpPr>
        <p:spPr bwMode="auto">
          <a:xfrm>
            <a:off x="3873661" y="4109052"/>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8" name="Freeform 145"/>
          <p:cNvSpPr>
            <a:spLocks/>
          </p:cNvSpPr>
          <p:nvPr/>
        </p:nvSpPr>
        <p:spPr bwMode="auto">
          <a:xfrm>
            <a:off x="4020115" y="4278480"/>
            <a:ext cx="69391" cy="1284120"/>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9" name="Freeform 58"/>
          <p:cNvSpPr/>
          <p:nvPr/>
        </p:nvSpPr>
        <p:spPr>
          <a:xfrm>
            <a:off x="3480064" y="5562601"/>
            <a:ext cx="1111646" cy="439203"/>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 name="Slide Number Placeholder 2"/>
          <p:cNvSpPr>
            <a:spLocks noGrp="1"/>
          </p:cNvSpPr>
          <p:nvPr>
            <p:ph type="sldNum" sz="quarter" idx="4"/>
          </p:nvPr>
        </p:nvSpPr>
        <p:spPr/>
        <p:txBody>
          <a:bodyPr/>
          <a:lstStyle/>
          <a:p>
            <a:fld id="{C014DD1E-5D91-48A3-AD6D-45FBA980D106}" type="slidenum">
              <a:rPr lang="en-US" smtClean="0"/>
              <a:pPr/>
              <a:t>12</a:t>
            </a:fld>
            <a:endParaRPr lang="en-US" dirty="0"/>
          </a:p>
        </p:txBody>
      </p:sp>
    </p:spTree>
    <p:extLst>
      <p:ext uri="{BB962C8B-B14F-4D97-AF65-F5344CB8AC3E}">
        <p14:creationId xmlns:p14="http://schemas.microsoft.com/office/powerpoint/2010/main" val="255888908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3" name="Rectangle 3"/>
          <p:cNvSpPr>
            <a:spLocks noGrp="1" noChangeArrowheads="1"/>
          </p:cNvSpPr>
          <p:nvPr>
            <p:ph idx="1"/>
          </p:nvPr>
        </p:nvSpPr>
        <p:spPr>
          <a:xfrm>
            <a:off x="190413" y="1096529"/>
            <a:ext cx="11804822" cy="5570355"/>
          </a:xfrm>
          <a:prstGeom prst="rect">
            <a:avLst/>
          </a:prstGeom>
        </p:spPr>
        <p:txBody>
          <a:bodyPr>
            <a:normAutofit fontScale="92500"/>
          </a:bodyPr>
          <a:lstStyle/>
          <a:p>
            <a:r>
              <a:rPr lang="en-US" sz="3500" dirty="0"/>
              <a:t>A </a:t>
            </a:r>
            <a:r>
              <a:rPr lang="en-US" sz="3500" dirty="0" smtClean="0"/>
              <a:t>C# class </a:t>
            </a:r>
            <a:r>
              <a:rPr lang="en-US" sz="3500" dirty="0"/>
              <a:t>can inherit only </a:t>
            </a:r>
            <a:r>
              <a:rPr lang="en-US" sz="3500" dirty="0" smtClean="0"/>
              <a:t>one base class</a:t>
            </a:r>
          </a:p>
          <a:p>
            <a:pPr lvl="1"/>
            <a:r>
              <a:rPr lang="en-US" dirty="0" smtClean="0"/>
              <a:t>E.g. </a:t>
            </a:r>
            <a:r>
              <a:rPr lang="en-US" b="1" noProof="1" smtClean="0">
                <a:solidFill>
                  <a:schemeClr val="tx2">
                    <a:lumMod val="75000"/>
                  </a:schemeClr>
                </a:solidFill>
                <a:latin typeface="Consolas" pitchFamily="49" charset="0"/>
                <a:cs typeface="Consolas" pitchFamily="49" charset="0"/>
              </a:rPr>
              <a:t>IOException</a:t>
            </a:r>
            <a:r>
              <a:rPr lang="en-US" dirty="0" smtClean="0"/>
              <a:t> derives from </a:t>
            </a:r>
            <a:r>
              <a:rPr lang="en-US" b="1" noProof="1" smtClean="0">
                <a:solidFill>
                  <a:schemeClr val="tx2">
                    <a:lumMod val="75000"/>
                  </a:schemeClr>
                </a:solidFill>
                <a:latin typeface="Consolas" pitchFamily="49" charset="0"/>
                <a:cs typeface="Consolas" pitchFamily="49" charset="0"/>
              </a:rPr>
              <a:t>SystemException</a:t>
            </a:r>
          </a:p>
          <a:p>
            <a:pPr lvl="2"/>
            <a:r>
              <a:rPr lang="en-US" dirty="0" smtClean="0"/>
              <a:t>Which derives from </a:t>
            </a:r>
            <a:r>
              <a:rPr lang="en-US" b="1" noProof="1" smtClean="0">
                <a:solidFill>
                  <a:schemeClr val="tx2">
                    <a:lumMod val="75000"/>
                  </a:schemeClr>
                </a:solidFill>
                <a:latin typeface="Consolas" pitchFamily="49" charset="0"/>
                <a:cs typeface="Consolas" pitchFamily="49" charset="0"/>
              </a:rPr>
              <a:t>Exception</a:t>
            </a:r>
          </a:p>
          <a:p>
            <a:r>
              <a:rPr lang="en-US" sz="3500" dirty="0" smtClean="0"/>
              <a:t>A C# class </a:t>
            </a:r>
            <a:r>
              <a:rPr lang="en-US" sz="3500" dirty="0"/>
              <a:t>can implement </a:t>
            </a:r>
            <a:r>
              <a:rPr lang="en-US" sz="3500" dirty="0" smtClean="0">
                <a:solidFill>
                  <a:schemeClr val="tx2">
                    <a:lumMod val="75000"/>
                  </a:schemeClr>
                </a:solidFill>
              </a:rPr>
              <a:t>multiple interfaces</a:t>
            </a:r>
            <a:endParaRPr lang="en-US" sz="3500" dirty="0">
              <a:solidFill>
                <a:schemeClr val="tx2">
                  <a:lumMod val="75000"/>
                </a:schemeClr>
              </a:solidFill>
            </a:endParaRPr>
          </a:p>
          <a:p>
            <a:pPr lvl="1"/>
            <a:r>
              <a:rPr lang="en-US" dirty="0" smtClean="0"/>
              <a:t>That's how C# supports multiple inheritance</a:t>
            </a:r>
          </a:p>
          <a:p>
            <a:pPr lvl="1"/>
            <a:r>
              <a:rPr lang="en-US" dirty="0" smtClean="0"/>
              <a:t>E.g. </a:t>
            </a:r>
            <a:r>
              <a:rPr lang="en-US" b="1" noProof="1" smtClean="0">
                <a:solidFill>
                  <a:schemeClr val="tx2">
                    <a:lumMod val="75000"/>
                  </a:schemeClr>
                </a:solidFill>
                <a:latin typeface="Consolas" pitchFamily="49" charset="0"/>
                <a:cs typeface="Consolas" pitchFamily="49" charset="0"/>
              </a:rPr>
              <a:t>List&lt;T&gt;</a:t>
            </a:r>
            <a:r>
              <a:rPr lang="en-US" dirty="0" smtClean="0"/>
              <a:t> implements </a:t>
            </a:r>
            <a:r>
              <a:rPr lang="en-US" b="1" noProof="1" smtClean="0">
                <a:solidFill>
                  <a:schemeClr val="tx2">
                    <a:lumMod val="75000"/>
                  </a:schemeClr>
                </a:solidFill>
                <a:latin typeface="Consolas" pitchFamily="49" charset="0"/>
                <a:cs typeface="Consolas" pitchFamily="49" charset="0"/>
              </a:rPr>
              <a:t>IList&lt;T&gt;</a:t>
            </a:r>
            <a:r>
              <a:rPr lang="en-US" dirty="0" smtClean="0"/>
              <a:t>, </a:t>
            </a:r>
            <a:r>
              <a:rPr lang="en-US" b="1" noProof="1" smtClean="0">
                <a:solidFill>
                  <a:schemeClr val="tx2">
                    <a:lumMod val="75000"/>
                  </a:schemeClr>
                </a:solidFill>
                <a:latin typeface="Consolas" pitchFamily="49" charset="0"/>
                <a:cs typeface="Consolas" pitchFamily="49" charset="0"/>
              </a:rPr>
              <a:t>ICollection&lt;T&gt;</a:t>
            </a:r>
            <a:r>
              <a:rPr lang="en-US" dirty="0" smtClean="0"/>
              <a:t>, </a:t>
            </a:r>
            <a:r>
              <a:rPr lang="en-US" b="1" noProof="1" smtClean="0">
                <a:solidFill>
                  <a:schemeClr val="tx2">
                    <a:lumMod val="75000"/>
                  </a:schemeClr>
                </a:solidFill>
                <a:latin typeface="Consolas" pitchFamily="49" charset="0"/>
                <a:cs typeface="Consolas" pitchFamily="49" charset="0"/>
              </a:rPr>
              <a:t>IEnumerable&lt;T&gt;</a:t>
            </a:r>
          </a:p>
          <a:p>
            <a:r>
              <a:rPr lang="en-US" sz="3500" dirty="0" smtClean="0"/>
              <a:t>An interface can extend several interfaces</a:t>
            </a:r>
          </a:p>
          <a:p>
            <a:pPr lvl="1"/>
            <a:r>
              <a:rPr lang="en-US" dirty="0" smtClean="0"/>
              <a:t>E.g. </a:t>
            </a:r>
            <a:r>
              <a:rPr lang="en-US" b="1" noProof="1" smtClean="0">
                <a:solidFill>
                  <a:schemeClr val="tx2">
                    <a:lumMod val="75000"/>
                  </a:schemeClr>
                </a:solidFill>
                <a:latin typeface="Consolas" pitchFamily="49" charset="0"/>
                <a:cs typeface="Consolas" pitchFamily="49" charset="0"/>
              </a:rPr>
              <a:t>IList&lt;T&gt;</a:t>
            </a:r>
            <a:r>
              <a:rPr lang="en-US" b="1" dirty="0" smtClean="0"/>
              <a:t> </a:t>
            </a:r>
            <a:r>
              <a:rPr lang="en-US" dirty="0" smtClean="0"/>
              <a:t>extends </a:t>
            </a:r>
            <a:r>
              <a:rPr lang="en-US" b="1" noProof="1" smtClean="0">
                <a:solidFill>
                  <a:schemeClr val="tx2">
                    <a:lumMod val="75000"/>
                  </a:schemeClr>
                </a:solidFill>
                <a:latin typeface="Consolas" pitchFamily="49" charset="0"/>
                <a:cs typeface="Consolas" pitchFamily="49" charset="0"/>
              </a:rPr>
              <a:t>ICollection&lt;T&gt;</a:t>
            </a:r>
            <a:r>
              <a:rPr lang="en-US" b="1" dirty="0" smtClean="0"/>
              <a:t> </a:t>
            </a:r>
            <a:r>
              <a:rPr lang="en-US" dirty="0" smtClean="0"/>
              <a:t>and </a:t>
            </a:r>
            <a:r>
              <a:rPr lang="en-US" b="1" noProof="1" smtClean="0">
                <a:solidFill>
                  <a:schemeClr val="tx2">
                    <a:lumMod val="75000"/>
                  </a:schemeClr>
                </a:solidFill>
                <a:latin typeface="Consolas" pitchFamily="49" charset="0"/>
                <a:cs typeface="Consolas" pitchFamily="49" charset="0"/>
              </a:rPr>
              <a:t>IEnumerable&lt;T&gt;</a:t>
            </a:r>
            <a:endParaRPr lang="en-US" b="1" noProof="1">
              <a:solidFill>
                <a:schemeClr val="tx2">
                  <a:lumMod val="75000"/>
                </a:schemeClr>
              </a:solidFill>
              <a:latin typeface="Consolas" pitchFamily="49" charset="0"/>
              <a:cs typeface="Consolas" pitchFamily="49" charset="0"/>
            </a:endParaRPr>
          </a:p>
        </p:txBody>
      </p:sp>
      <p:sp>
        <p:nvSpPr>
          <p:cNvPr id="78848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Inheritance in </a:t>
            </a:r>
            <a:r>
              <a:rPr lang="en-US" sz="4000" dirty="0" smtClean="0"/>
              <a:t>C#</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13</a:t>
            </a:fld>
            <a:endParaRPr lang="en-US" dirty="0"/>
          </a:p>
        </p:txBody>
      </p:sp>
    </p:spTree>
    <p:extLst>
      <p:ext uri="{BB962C8B-B14F-4D97-AF65-F5344CB8AC3E}">
        <p14:creationId xmlns:p14="http://schemas.microsoft.com/office/powerpoint/2010/main" val="6104279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3" name="Content Placeholder 2"/>
          <p:cNvSpPr>
            <a:spLocks noGrp="1"/>
          </p:cNvSpPr>
          <p:nvPr>
            <p:ph idx="1"/>
          </p:nvPr>
        </p:nvSpPr>
        <p:spPr/>
        <p:txBody>
          <a:bodyPr/>
          <a:lstStyle/>
          <a:p>
            <a:pPr>
              <a:lnSpc>
                <a:spcPct val="100000"/>
              </a:lnSpc>
            </a:pPr>
            <a:r>
              <a:rPr lang="en-US" dirty="0" smtClean="0"/>
              <a:t>Use </a:t>
            </a:r>
            <a:r>
              <a:rPr lang="en-US" b="1" noProof="1" smtClean="0">
                <a:solidFill>
                  <a:schemeClr val="tx2">
                    <a:lumMod val="75000"/>
                  </a:schemeClr>
                </a:solidFill>
                <a:latin typeface="Consolas" panose="020B0609020204030204" pitchFamily="49" charset="0"/>
                <a:cs typeface="Consolas" panose="020B0609020204030204" pitchFamily="49" charset="0"/>
              </a:rPr>
              <a:t>class DerivedClass : BaseClass</a:t>
            </a:r>
          </a:p>
          <a:p>
            <a:pPr>
              <a:lnSpc>
                <a:spcPct val="100000"/>
              </a:lnSpc>
            </a:pPr>
            <a:endParaRPr lang="en-US" dirty="0"/>
          </a:p>
          <a:p>
            <a:pPr>
              <a:lnSpc>
                <a:spcPct val="100000"/>
              </a:lnSpc>
            </a:pPr>
            <a:endParaRPr lang="en-US" dirty="0" smtClean="0"/>
          </a:p>
          <a:p>
            <a:pPr>
              <a:lnSpc>
                <a:spcPct val="100000"/>
              </a:lnSpc>
            </a:pPr>
            <a:endParaRPr lang="en-US" dirty="0"/>
          </a:p>
          <a:p>
            <a:pPr>
              <a:lnSpc>
                <a:spcPct val="100000"/>
              </a:lnSpc>
              <a:spcBef>
                <a:spcPts val="2400"/>
              </a:spcBef>
            </a:pPr>
            <a:r>
              <a:rPr lang="en-US" dirty="0" smtClean="0"/>
              <a:t>Use the keyword </a:t>
            </a:r>
            <a:r>
              <a:rPr lang="en-US" b="1" dirty="0" smtClean="0">
                <a:solidFill>
                  <a:schemeClr val="tx2">
                    <a:lumMod val="75000"/>
                  </a:schemeClr>
                </a:solidFill>
                <a:latin typeface="Consolas" panose="020B0609020204030204" pitchFamily="49" charset="0"/>
                <a:cs typeface="Consolas" panose="020B0609020204030204" pitchFamily="49" charset="0"/>
              </a:rPr>
              <a:t>base</a:t>
            </a:r>
            <a:r>
              <a:rPr lang="en-US" dirty="0" smtClean="0"/>
              <a:t> to invoke the parent constructor</a:t>
            </a:r>
          </a:p>
        </p:txBody>
      </p:sp>
      <p:sp>
        <p:nvSpPr>
          <p:cNvPr id="2" name="Title 1"/>
          <p:cNvSpPr>
            <a:spLocks noGrp="1"/>
          </p:cNvSpPr>
          <p:nvPr>
            <p:ph type="title"/>
          </p:nvPr>
        </p:nvSpPr>
        <p:spPr/>
        <p:txBody>
          <a:bodyPr/>
          <a:lstStyle/>
          <a:p>
            <a:r>
              <a:rPr lang="en-US" dirty="0" smtClean="0"/>
              <a:t>How to Define </a:t>
            </a:r>
            <a:r>
              <a:rPr lang="bg-BG" dirty="0" smtClean="0"/>
              <a:t>Inheritance</a:t>
            </a:r>
            <a:r>
              <a:rPr lang="en-US" dirty="0" smtClean="0"/>
              <a:t>?</a:t>
            </a:r>
            <a:endParaRPr lang="en-US" dirty="0"/>
          </a:p>
        </p:txBody>
      </p:sp>
      <p:sp>
        <p:nvSpPr>
          <p:cNvPr id="5" name="Rectangle 4"/>
          <p:cNvSpPr>
            <a:spLocks noChangeArrowheads="1"/>
          </p:cNvSpPr>
          <p:nvPr/>
        </p:nvSpPr>
        <p:spPr bwMode="auto">
          <a:xfrm>
            <a:off x="1015737" y="1981200"/>
            <a:ext cx="9922463" cy="18004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Shape</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spcBef>
                <a:spcPts val="180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Circle : Shape</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1015735" y="4945561"/>
            <a:ext cx="9922466" cy="12003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Circle (int x, int y) </a:t>
            </a:r>
          </a:p>
          <a:p>
            <a:pPr eaLnBrk="0" hangingPunct="0">
              <a:spcBef>
                <a:spcPts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base(x)</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86018" name="Picture 2" descr="http://z.about.com/d/graphicssoft/1/0/5/8/5/Edgy-shape-frames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88415" y="1892600"/>
            <a:ext cx="2133044" cy="1876456"/>
          </a:xfrm>
          <a:prstGeom prst="roundRect">
            <a:avLst>
              <a:gd name="adj" fmla="val 6700"/>
            </a:avLst>
          </a:prstGeom>
          <a:noFill/>
        </p:spPr>
      </p:pic>
      <p:pic>
        <p:nvPicPr>
          <p:cNvPr id="86020" name="Picture 4" descr="Circle">
            <a:hlinkClick r:id="rId3" tooltip="View Full-Size"/>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21190" y="4703344"/>
            <a:ext cx="1324603" cy="1316456"/>
          </a:xfrm>
          <a:prstGeom prst="rect">
            <a:avLst/>
          </a:prstGeom>
          <a:noFill/>
        </p:spPr>
      </p:pic>
    </p:spTree>
    <p:extLst>
      <p:ext uri="{BB962C8B-B14F-4D97-AF65-F5344CB8AC3E}">
        <p14:creationId xmlns:p14="http://schemas.microsoft.com/office/powerpoint/2010/main" val="124650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8" name="Rectangle 4"/>
          <p:cNvSpPr>
            <a:spLocks noGrp="1" noChangeArrowheads="1"/>
          </p:cNvSpPr>
          <p:nvPr>
            <p:ph idx="1"/>
          </p:nvPr>
        </p:nvSpPr>
        <p:spPr bwMode="auto">
          <a:xfrm>
            <a:off x="712574" y="1151121"/>
            <a:ext cx="10687476" cy="524334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Mammal</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Mammal(int age)</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this.Age = age;</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defTabSz="914400">
              <a:lnSpc>
                <a:spcPct val="100000"/>
              </a:lnSpc>
              <a:spcBef>
                <a:spcPts val="0"/>
              </a:spcBef>
              <a:spcAft>
                <a:spcPct val="0"/>
              </a:spcAft>
              <a:buNone/>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Age { get; set; </a:t>
            </a: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latinLnBrk="0">
              <a:lnSpc>
                <a:spcPct val="100000"/>
              </a:lnSpc>
              <a:spcBef>
                <a:spcPts val="0"/>
              </a:spcBef>
              <a:spcAft>
                <a:spcPct val="0"/>
              </a:spcAft>
              <a:buFontTx/>
              <a:buNone/>
              <a:tabLst/>
              <a:defRPr/>
            </a:pPr>
            <a:endPar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Sleep()</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Console.WriteLine("Shhh! I'm sleeping!");</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bg-BG" dirty="0" smtClean="0"/>
              <a:t>Simple Inheritance Example</a:t>
            </a:r>
            <a:endParaRPr lang="en-US" dirty="0"/>
          </a:p>
        </p:txBody>
      </p:sp>
      <p:pic>
        <p:nvPicPr>
          <p:cNvPr id="4710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47012" y="1371600"/>
            <a:ext cx="3289026" cy="1999612"/>
          </a:xfrm>
          <a:prstGeom prst="roundRect">
            <a:avLst>
              <a:gd name="adj" fmla="val 8349"/>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74321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6" name="Rectangle 8"/>
          <p:cNvSpPr>
            <a:spLocks noGrp="1" noChangeArrowheads="1"/>
          </p:cNvSpPr>
          <p:nvPr>
            <p:ph idx="1"/>
          </p:nvPr>
        </p:nvSpPr>
        <p:spPr bwMode="auto">
          <a:xfrm>
            <a:off x="736387" y="1141318"/>
            <a:ext cx="10639850" cy="54741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class Dog : Mammal</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a:lnSpc>
                <a:spcPct val="100000"/>
              </a:lnSpc>
              <a:spcBef>
                <a:spcPts val="0"/>
              </a:spcBef>
              <a:spcAft>
                <a:spcPct val="0"/>
              </a:spcAft>
              <a:buNone/>
              <a:tabLst/>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Dog(int age, string breed)</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base(age)</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this.Breed = breed;</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a:lnSpc>
                <a:spcPct val="100000"/>
              </a:lnSpc>
              <a:spcBef>
                <a:spcPts val="0"/>
              </a:spcBef>
              <a:spcAft>
                <a:spcPct val="0"/>
              </a:spcAft>
              <a:buNone/>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string Breed { get; set; </a:t>
            </a: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a:lnSpc>
                <a:spcPct val="100000"/>
              </a:lnSpc>
              <a:spcBef>
                <a:spcPts val="180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void WagTail()</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Console.WriteLine("Tail wagging...");</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
        <p:nvSpPr>
          <p:cNvPr id="2" name="Title 1"/>
          <p:cNvSpPr>
            <a:spLocks noGrp="1"/>
          </p:cNvSpPr>
          <p:nvPr>
            <p:ph type="title"/>
          </p:nvPr>
        </p:nvSpPr>
        <p:spPr/>
        <p:txBody>
          <a:bodyPr/>
          <a:lstStyle/>
          <a:p>
            <a:r>
              <a:rPr lang="bg-BG" dirty="0" smtClean="0"/>
              <a:t>Simple Inheritance Example</a:t>
            </a:r>
            <a:r>
              <a:rPr lang="en-US" dirty="0" smtClean="0"/>
              <a:t> (2)</a:t>
            </a:r>
            <a:endParaRPr lang="en-US" dirty="0"/>
          </a:p>
        </p:txBody>
      </p:sp>
      <p:pic>
        <p:nvPicPr>
          <p:cNvPr id="5" name="Picture 2" descr="http://www.vetcares.com/images/dog2.png"/>
          <p:cNvPicPr>
            <a:picLocks noChangeAspect="1" noChangeArrowheads="1"/>
          </p:cNvPicPr>
          <p:nvPr/>
        </p:nvPicPr>
        <p:blipFill>
          <a:blip r:embed="rId2" cstate="screen">
            <a:lum contrast="-20000"/>
            <a:extLst>
              <a:ext uri="{28A0092B-C50C-407E-A947-70E740481C1C}">
                <a14:useLocalDpi xmlns:a14="http://schemas.microsoft.com/office/drawing/2010/main"/>
              </a:ext>
            </a:extLst>
          </a:blip>
          <a:srcRect l="-14545" t="-4869" r="-6667" b="-2996"/>
          <a:stretch>
            <a:fillRect/>
          </a:stretch>
        </p:blipFill>
        <p:spPr bwMode="auto">
          <a:xfrm>
            <a:off x="8685212" y="1371600"/>
            <a:ext cx="2539339" cy="2743200"/>
          </a:xfrm>
          <a:prstGeom prst="roundRect">
            <a:avLst>
              <a:gd name="adj" fmla="val 8349"/>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73602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5540" y="4834376"/>
            <a:ext cx="8938472" cy="820600"/>
          </a:xfrm>
        </p:spPr>
        <p:txBody>
          <a:bodyPr/>
          <a:lstStyle/>
          <a:p>
            <a:pPr algn="ctr"/>
            <a:r>
              <a:rPr lang="en-US" sz="5000" dirty="0" smtClean="0"/>
              <a:t>S</a:t>
            </a:r>
            <a:r>
              <a:rPr lang="bg-BG" sz="5000" dirty="0" smtClean="0"/>
              <a:t>imple </a:t>
            </a:r>
            <a:r>
              <a:rPr lang="en-US" sz="5000" dirty="0" smtClean="0"/>
              <a:t>Inheritance </a:t>
            </a:r>
            <a:endParaRPr lang="en-US" sz="5000" dirty="0"/>
          </a:p>
        </p:txBody>
      </p:sp>
      <p:sp>
        <p:nvSpPr>
          <p:cNvPr id="3" name="Content Placeholder 2"/>
          <p:cNvSpPr>
            <a:spLocks noGrp="1"/>
          </p:cNvSpPr>
          <p:nvPr>
            <p:ph type="body" idx="1"/>
          </p:nvPr>
        </p:nvSpPr>
        <p:spPr>
          <a:xfrm>
            <a:off x="1575540" y="5712544"/>
            <a:ext cx="8938472" cy="688256"/>
          </a:xfrm>
        </p:spPr>
        <p:txBody>
          <a:bodyPr/>
          <a:lstStyle/>
          <a:p>
            <a:pPr marL="0" indent="0" algn="ctr">
              <a:buNone/>
              <a:tabLst/>
            </a:pPr>
            <a:r>
              <a:rPr lang="en-US" dirty="0" smtClean="0"/>
              <a:t>Live Demo</a:t>
            </a:r>
            <a:endParaRPr lang="en-US" dirty="0"/>
          </a:p>
        </p:txBody>
      </p:sp>
      <p:pic>
        <p:nvPicPr>
          <p:cNvPr id="5" name="Picture 2" descr="http://nada.com.br/fotos/virus.jpg"/>
          <p:cNvPicPr>
            <a:picLocks noChangeAspect="1" noChangeArrowheads="1"/>
          </p:cNvPicPr>
          <p:nvPr/>
        </p:nvPicPr>
        <p:blipFill>
          <a:blip r:embed="rId2" cstate="email">
            <a:duotone>
              <a:prstClr val="black"/>
              <a:schemeClr val="accent6">
                <a:tint val="45000"/>
                <a:satMod val="400000"/>
              </a:schemeClr>
            </a:duotone>
            <a:lum bright="10000" contrast="30000"/>
            <a:extLst>
              <a:ext uri="{28A0092B-C50C-407E-A947-70E740481C1C}">
                <a14:useLocalDpi xmlns:a14="http://schemas.microsoft.com/office/drawing/2010/main"/>
              </a:ext>
            </a:extLst>
          </a:blip>
          <a:srcRect/>
          <a:stretch>
            <a:fillRect/>
          </a:stretch>
        </p:blipFill>
        <p:spPr bwMode="auto">
          <a:xfrm>
            <a:off x="6627812" y="1764452"/>
            <a:ext cx="4536952" cy="2552700"/>
          </a:xfrm>
          <a:prstGeom prst="roundRect">
            <a:avLst>
              <a:gd name="adj" fmla="val 10343"/>
            </a:avLst>
          </a:prstGeom>
          <a:solidFill>
            <a:srgbClr val="FFFFFF">
              <a:shade val="85000"/>
            </a:srgbClr>
          </a:solidFill>
          <a:ln w="3175">
            <a:solidFill>
              <a:schemeClr val="accent5">
                <a:lumMod val="60000"/>
                <a:lumOff val="40000"/>
                <a:alpha val="50000"/>
              </a:schemeClr>
            </a:solidFill>
          </a:ln>
          <a:effectLst/>
        </p:spPr>
      </p:pic>
      <p:pic>
        <p:nvPicPr>
          <p:cNvPr id="409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539130">
            <a:off x="986537" y="2060521"/>
            <a:ext cx="5085270" cy="1498388"/>
          </a:xfrm>
          <a:prstGeom prst="roundRect">
            <a:avLst>
              <a:gd name="adj" fmla="val 11656"/>
            </a:avLst>
          </a:prstGeom>
          <a:noFill/>
          <a:ln w="95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4950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3" name="Content Placeholder 2"/>
          <p:cNvSpPr>
            <a:spLocks noGrp="1"/>
          </p:cNvSpPr>
          <p:nvPr>
            <p:ph idx="1"/>
          </p:nvPr>
        </p:nvSpPr>
        <p:spPr/>
        <p:txBody>
          <a:bodyPr/>
          <a:lstStyle/>
          <a:p>
            <a:pPr>
              <a:lnSpc>
                <a:spcPct val="110000"/>
              </a:lnSpc>
            </a:pPr>
            <a:r>
              <a:rPr lang="en-US" dirty="0" smtClean="0"/>
              <a:t>Access modifiers in C#</a:t>
            </a:r>
          </a:p>
          <a:p>
            <a:pPr lvl="1" indent="-220663">
              <a:lnSpc>
                <a:spcPct val="110000"/>
              </a:lnSpc>
            </a:pPr>
            <a:r>
              <a:rPr lang="en-US" b="1" dirty="0" smtClean="0">
                <a:solidFill>
                  <a:schemeClr val="tx2">
                    <a:lumMod val="75000"/>
                  </a:schemeClr>
                </a:solidFill>
                <a:latin typeface="Consolas" pitchFamily="49" charset="0"/>
              </a:rPr>
              <a:t>public</a:t>
            </a:r>
            <a:r>
              <a:rPr lang="en-US" dirty="0" smtClean="0">
                <a:solidFill>
                  <a:schemeClr val="tx2">
                    <a:lumMod val="75000"/>
                  </a:schemeClr>
                </a:solidFill>
              </a:rPr>
              <a:t> </a:t>
            </a:r>
            <a:r>
              <a:rPr lang="en-US" dirty="0" smtClean="0"/>
              <a:t>– access is not restricted </a:t>
            </a:r>
          </a:p>
          <a:p>
            <a:pPr lvl="1" indent="-220663">
              <a:lnSpc>
                <a:spcPct val="110000"/>
              </a:lnSpc>
            </a:pPr>
            <a:r>
              <a:rPr lang="en-US" b="1" dirty="0" smtClean="0">
                <a:solidFill>
                  <a:schemeClr val="tx2">
                    <a:lumMod val="75000"/>
                  </a:schemeClr>
                </a:solidFill>
                <a:latin typeface="Consolas" pitchFamily="49" charset="0"/>
              </a:rPr>
              <a:t>private</a:t>
            </a:r>
            <a:r>
              <a:rPr lang="en-US" dirty="0" smtClean="0">
                <a:solidFill>
                  <a:schemeClr val="tx2">
                    <a:lumMod val="75000"/>
                  </a:schemeClr>
                </a:solidFill>
              </a:rPr>
              <a:t> </a:t>
            </a:r>
            <a:r>
              <a:rPr lang="en-US" dirty="0" smtClean="0"/>
              <a:t>– access is restricted to the containing type </a:t>
            </a:r>
          </a:p>
          <a:p>
            <a:pPr lvl="1" indent="-220663">
              <a:lnSpc>
                <a:spcPct val="110000"/>
              </a:lnSpc>
            </a:pPr>
            <a:r>
              <a:rPr lang="en-US" b="1" dirty="0" smtClean="0">
                <a:solidFill>
                  <a:schemeClr val="tx2">
                    <a:lumMod val="75000"/>
                  </a:schemeClr>
                </a:solidFill>
                <a:latin typeface="Consolas" pitchFamily="49" charset="0"/>
              </a:rPr>
              <a:t>protected</a:t>
            </a:r>
            <a:r>
              <a:rPr lang="en-US" dirty="0" smtClean="0">
                <a:solidFill>
                  <a:schemeClr val="tx2">
                    <a:lumMod val="75000"/>
                  </a:schemeClr>
                </a:solidFill>
              </a:rPr>
              <a:t> </a:t>
            </a:r>
            <a:r>
              <a:rPr lang="en-US" dirty="0" smtClean="0"/>
              <a:t>– access is limited to the containing type and all types derived from it </a:t>
            </a:r>
          </a:p>
          <a:p>
            <a:pPr lvl="1" indent="-220663">
              <a:lnSpc>
                <a:spcPct val="110000"/>
              </a:lnSpc>
            </a:pPr>
            <a:r>
              <a:rPr lang="en-US" b="1" dirty="0" smtClean="0">
                <a:solidFill>
                  <a:schemeClr val="tx2">
                    <a:lumMod val="75000"/>
                  </a:schemeClr>
                </a:solidFill>
                <a:latin typeface="Consolas" pitchFamily="49" charset="0"/>
              </a:rPr>
              <a:t>internal</a:t>
            </a:r>
            <a:r>
              <a:rPr lang="en-US" dirty="0" smtClean="0">
                <a:solidFill>
                  <a:schemeClr val="tx2">
                    <a:lumMod val="75000"/>
                  </a:schemeClr>
                </a:solidFill>
              </a:rPr>
              <a:t> </a:t>
            </a:r>
            <a:r>
              <a:rPr lang="en-US" dirty="0" smtClean="0"/>
              <a:t>– access is limited to the current assembly (C# project)</a:t>
            </a:r>
          </a:p>
          <a:p>
            <a:pPr lvl="1" indent="-220663">
              <a:lnSpc>
                <a:spcPct val="110000"/>
              </a:lnSpc>
            </a:pPr>
            <a:r>
              <a:rPr lang="en-US" b="1" dirty="0" smtClean="0">
                <a:solidFill>
                  <a:schemeClr val="tx2">
                    <a:lumMod val="75000"/>
                  </a:schemeClr>
                </a:solidFill>
                <a:latin typeface="Consolas" pitchFamily="49" charset="0"/>
              </a:rPr>
              <a:t>protected</a:t>
            </a:r>
            <a:r>
              <a:rPr lang="en-US" dirty="0" smtClean="0">
                <a:solidFill>
                  <a:schemeClr val="tx2">
                    <a:lumMod val="75000"/>
                  </a:schemeClr>
                </a:solidFill>
                <a:latin typeface="+mj-lt"/>
              </a:rPr>
              <a:t> </a:t>
            </a:r>
            <a:r>
              <a:rPr lang="en-US" b="1" dirty="0" smtClean="0">
                <a:solidFill>
                  <a:schemeClr val="tx2">
                    <a:lumMod val="75000"/>
                  </a:schemeClr>
                </a:solidFill>
                <a:latin typeface="Consolas" pitchFamily="49" charset="0"/>
              </a:rPr>
              <a:t>internal</a:t>
            </a:r>
            <a:r>
              <a:rPr lang="en-US" dirty="0" smtClean="0">
                <a:solidFill>
                  <a:schemeClr val="tx2">
                    <a:lumMod val="75000"/>
                  </a:schemeClr>
                </a:solidFill>
                <a:latin typeface="+mj-lt"/>
              </a:rPr>
              <a:t> </a:t>
            </a:r>
            <a:r>
              <a:rPr lang="en-US" dirty="0" smtClean="0"/>
              <a:t>– access is limited to the current assembly or types derived from the containing class</a:t>
            </a:r>
            <a:endParaRPr lang="en-US" dirty="0"/>
          </a:p>
        </p:txBody>
      </p:sp>
      <p:sp>
        <p:nvSpPr>
          <p:cNvPr id="2" name="Title 1"/>
          <p:cNvSpPr>
            <a:spLocks noGrp="1"/>
          </p:cNvSpPr>
          <p:nvPr>
            <p:ph type="title"/>
          </p:nvPr>
        </p:nvSpPr>
        <p:spPr/>
        <p:txBody>
          <a:bodyPr/>
          <a:lstStyle/>
          <a:p>
            <a:r>
              <a:rPr lang="en-US" dirty="0" smtClean="0"/>
              <a:t>Access Modifiers</a:t>
            </a:r>
            <a:endParaRPr lang="en-US" dirty="0"/>
          </a:p>
        </p:txBody>
      </p:sp>
    </p:spTree>
    <p:extLst>
      <p:ext uri="{BB962C8B-B14F-4D97-AF65-F5344CB8AC3E}">
        <p14:creationId xmlns:p14="http://schemas.microsoft.com/office/powerpoint/2010/main" val="517407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7" name="Rectangle 3"/>
          <p:cNvSpPr>
            <a:spLocks noGrp="1" noChangeArrowheads="1"/>
          </p:cNvSpPr>
          <p:nvPr>
            <p:ph idx="1"/>
          </p:nvPr>
        </p:nvSpPr>
        <p:spPr bwMode="auto">
          <a:xfrm>
            <a:off x="531811" y="1066800"/>
            <a:ext cx="10972801" cy="557035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Creature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protected string Name { get; private set; }</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void Talk()</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Console.WriteLine("I am creature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protected void Walk()</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Console.WriteLine("Walking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Mammal : Creature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base.Talk()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cannot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be invoked here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it’s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private)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this.Name can be read but cannot be modified here</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Inheritance and </a:t>
            </a:r>
            <a:r>
              <a:rPr lang="en-US" dirty="0"/>
              <a:t>Access Modifiers</a:t>
            </a:r>
          </a:p>
        </p:txBody>
      </p:sp>
    </p:spTree>
    <p:extLst>
      <p:ext uri="{BB962C8B-B14F-4D97-AF65-F5344CB8AC3E}">
        <p14:creationId xmlns:p14="http://schemas.microsoft.com/office/powerpoint/2010/main" val="2892796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450850" indent="-450850">
              <a:lnSpc>
                <a:spcPct val="110000"/>
              </a:lnSpc>
              <a:buFont typeface="+mj-lt"/>
              <a:buAutoNum type="arabicPeriod"/>
              <a:tabLst/>
              <a:defRPr/>
            </a:pPr>
            <a:r>
              <a:rPr lang="en-US" dirty="0"/>
              <a:t>Fundamental Principles of OOP</a:t>
            </a:r>
          </a:p>
          <a:p>
            <a:pPr marL="450850" indent="-450850">
              <a:lnSpc>
                <a:spcPct val="110000"/>
              </a:lnSpc>
              <a:buFont typeface="+mj-lt"/>
              <a:buAutoNum type="arabicPeriod"/>
              <a:tabLst/>
              <a:defRPr/>
            </a:pPr>
            <a:r>
              <a:rPr lang="en-US" dirty="0"/>
              <a:t>Inheritance</a:t>
            </a:r>
          </a:p>
          <a:p>
            <a:pPr marL="714375" lvl="1" indent="-366713">
              <a:lnSpc>
                <a:spcPct val="110000"/>
              </a:lnSpc>
              <a:defRPr/>
            </a:pPr>
            <a:r>
              <a:rPr lang="en-US" dirty="0"/>
              <a:t>Class </a:t>
            </a:r>
            <a:r>
              <a:rPr lang="en-US" dirty="0" smtClean="0"/>
              <a:t>Hierarchies</a:t>
            </a:r>
          </a:p>
          <a:p>
            <a:pPr marL="714375" lvl="1" indent="-366713">
              <a:lnSpc>
                <a:spcPct val="110000"/>
              </a:lnSpc>
              <a:defRPr/>
            </a:pPr>
            <a:r>
              <a:rPr lang="en-US" sz="3200" dirty="0" smtClean="0"/>
              <a:t>Inheritance </a:t>
            </a:r>
            <a:r>
              <a:rPr lang="en-US" sz="3200" dirty="0"/>
              <a:t>and </a:t>
            </a:r>
            <a:r>
              <a:rPr lang="en-US" sz="3200" dirty="0" smtClean="0"/>
              <a:t>Access Levels</a:t>
            </a:r>
            <a:endParaRPr lang="en-US" dirty="0"/>
          </a:p>
          <a:p>
            <a:pPr marL="450850" indent="-450850">
              <a:lnSpc>
                <a:spcPct val="110000"/>
              </a:lnSpc>
              <a:buFont typeface="+mj-lt"/>
              <a:buAutoNum type="arabicPeriod"/>
              <a:tabLst/>
              <a:defRPr/>
            </a:pPr>
            <a:r>
              <a:rPr lang="en-US" dirty="0"/>
              <a:t>Abstraction</a:t>
            </a:r>
          </a:p>
          <a:p>
            <a:pPr marL="714375" lvl="1" indent="-357188">
              <a:lnSpc>
                <a:spcPct val="110000"/>
              </a:lnSpc>
              <a:defRPr/>
            </a:pPr>
            <a:r>
              <a:rPr lang="en-US" dirty="0"/>
              <a:t>Abstract Classes </a:t>
            </a:r>
          </a:p>
          <a:p>
            <a:pPr marL="714375" lvl="1" indent="-357188">
              <a:lnSpc>
                <a:spcPct val="110000"/>
              </a:lnSpc>
              <a:defRPr/>
            </a:pPr>
            <a:r>
              <a:rPr lang="en-US" dirty="0" smtClean="0"/>
              <a:t>Interfaces</a:t>
            </a:r>
            <a:endParaRPr lang="en-US" dirty="0"/>
          </a:p>
        </p:txBody>
      </p:sp>
      <p:sp>
        <p:nvSpPr>
          <p:cNvPr id="423938" name="Rectangle 2"/>
          <p:cNvSpPr>
            <a:spLocks noGrp="1" noChangeArrowheads="1"/>
          </p:cNvSpPr>
          <p:nvPr>
            <p:ph type="title"/>
          </p:nvPr>
        </p:nvSpPr>
        <p:spPr/>
        <p:txBody>
          <a:bodyPr/>
          <a:lstStyle/>
          <a:p>
            <a:r>
              <a:rPr lang="en-US" dirty="0" smtClean="0"/>
              <a:t>Table of Contents</a:t>
            </a:r>
            <a:endParaRPr lang="bg-BG" dirty="0"/>
          </a:p>
        </p:txBody>
      </p:sp>
      <p:pic>
        <p:nvPicPr>
          <p:cNvPr id="7"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13541" y="3636012"/>
            <a:ext cx="2688588" cy="26885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954058" y="1299198"/>
            <a:ext cx="3407554" cy="1825002"/>
          </a:xfrm>
          <a:prstGeom prst="rect">
            <a:avLst/>
          </a:prstGeom>
          <a:effectLst/>
          <a:scene3d>
            <a:camera prst="isometricLeftDown">
              <a:rot lat="1200000" lon="2400000" rev="0"/>
            </a:camera>
            <a:lightRig rig="threePt" dir="t"/>
          </a:scene3d>
        </p:spPr>
      </p:pic>
    </p:spTree>
    <p:extLst>
      <p:ext uri="{BB962C8B-B14F-4D97-AF65-F5344CB8AC3E}">
        <p14:creationId xmlns:p14="http://schemas.microsoft.com/office/powerpoint/2010/main" val="253552367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5" name="Rectangle 3"/>
          <p:cNvSpPr>
            <a:spLocks noGrp="1" noChangeArrowheads="1"/>
          </p:cNvSpPr>
          <p:nvPr>
            <p:ph idx="1"/>
          </p:nvPr>
        </p:nvSpPr>
        <p:spPr bwMode="auto">
          <a:xfrm>
            <a:off x="531811" y="990600"/>
            <a:ext cx="10972801" cy="557035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Dog : Mammal</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string Breed { get; private set;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base.Talk() cannot be invoked here (it is private)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endPar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InheritanceAndAccessibility</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Dog joe = new Dog(6, "Labrador");</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Console.WriteLine(joe.Breed);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joe.Walk() is protected and can not be invoked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joe.Talk() is private and can not be invoked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joe.Name = "Rex";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Cannot modify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Name (private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setter)</a:t>
            </a:r>
            <a:endPar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joe.Breed = "Shih Tzu"; // Cannot modify Breed (private setter)</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Inheritance and </a:t>
            </a:r>
            <a:r>
              <a:rPr lang="en-US" dirty="0"/>
              <a:t>Access Modifiers (</a:t>
            </a:r>
            <a:r>
              <a:rPr lang="en-US" dirty="0" smtClean="0"/>
              <a:t>2)</a:t>
            </a:r>
            <a:endParaRPr lang="en-US" dirty="0"/>
          </a:p>
        </p:txBody>
      </p:sp>
    </p:spTree>
    <p:extLst>
      <p:ext uri="{BB962C8B-B14F-4D97-AF65-F5344CB8AC3E}">
        <p14:creationId xmlns:p14="http://schemas.microsoft.com/office/powerpoint/2010/main" val="77307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084" y="4940712"/>
            <a:ext cx="10111528" cy="765200"/>
          </a:xfrm>
        </p:spPr>
        <p:txBody>
          <a:bodyPr/>
          <a:lstStyle/>
          <a:p>
            <a:r>
              <a:rPr lang="en-US" sz="5000" dirty="0"/>
              <a:t>Inheritance and Access Modifiers </a:t>
            </a:r>
          </a:p>
        </p:txBody>
      </p:sp>
      <p:sp>
        <p:nvSpPr>
          <p:cNvPr id="3" name="Content Placeholder 2"/>
          <p:cNvSpPr>
            <a:spLocks noGrp="1"/>
          </p:cNvSpPr>
          <p:nvPr>
            <p:ph type="body" idx="1"/>
          </p:nvPr>
        </p:nvSpPr>
        <p:spPr>
          <a:xfrm>
            <a:off x="1012084" y="5712544"/>
            <a:ext cx="10111528" cy="688256"/>
          </a:xfrm>
        </p:spPr>
        <p:txBody>
          <a:bodyPr/>
          <a:lstStyle/>
          <a:p>
            <a:pPr marL="0" indent="0" algn="ctr">
              <a:buNone/>
              <a:tabLst/>
            </a:pPr>
            <a:r>
              <a:rPr lang="en-US" dirty="0" smtClean="0"/>
              <a:t>Live Demo</a:t>
            </a:r>
            <a:endParaRPr lang="en-US" dirty="0"/>
          </a:p>
        </p:txBody>
      </p:sp>
      <p:pic>
        <p:nvPicPr>
          <p:cNvPr id="71682" name="Picture 2" descr="http://www.exlade.com/images/pictures/computer-lock.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02189" y="1066800"/>
            <a:ext cx="5531318" cy="3500628"/>
          </a:xfrm>
          <a:prstGeom prst="roundRect">
            <a:avLst>
              <a:gd name="adj" fmla="val 3587"/>
            </a:avLst>
          </a:prstGeom>
          <a:noFill/>
        </p:spPr>
      </p:pic>
    </p:spTree>
    <p:extLst>
      <p:ext uri="{BB962C8B-B14F-4D97-AF65-F5344CB8AC3E}">
        <p14:creationId xmlns:p14="http://schemas.microsoft.com/office/powerpoint/2010/main" val="1454987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3" name="Content Placeholder 2"/>
          <p:cNvSpPr>
            <a:spLocks noGrp="1"/>
          </p:cNvSpPr>
          <p:nvPr>
            <p:ph idx="1"/>
          </p:nvPr>
        </p:nvSpPr>
        <p:spPr/>
        <p:txBody>
          <a:bodyPr/>
          <a:lstStyle/>
          <a:p>
            <a:pPr marL="361950" indent="-361950">
              <a:lnSpc>
                <a:spcPct val="110000"/>
              </a:lnSpc>
            </a:pPr>
            <a:r>
              <a:rPr lang="en-US" dirty="0" smtClean="0">
                <a:solidFill>
                  <a:schemeClr val="tx2">
                    <a:lumMod val="75000"/>
                  </a:schemeClr>
                </a:solidFill>
              </a:rPr>
              <a:t>Structures </a:t>
            </a:r>
            <a:r>
              <a:rPr lang="en-US" dirty="0" smtClean="0"/>
              <a:t>cannot be inherited </a:t>
            </a:r>
          </a:p>
          <a:p>
            <a:pPr marL="361950" indent="-361950">
              <a:lnSpc>
                <a:spcPct val="110000"/>
              </a:lnSpc>
            </a:pPr>
            <a:r>
              <a:rPr lang="en-US" dirty="0" smtClean="0"/>
              <a:t>In C# there is no </a:t>
            </a:r>
            <a:r>
              <a:rPr lang="en-US" dirty="0" smtClean="0">
                <a:solidFill>
                  <a:schemeClr val="tx2">
                    <a:lumMod val="75000"/>
                  </a:schemeClr>
                </a:solidFill>
              </a:rPr>
              <a:t>multiple </a:t>
            </a:r>
            <a:r>
              <a:rPr lang="en-US" dirty="0" smtClean="0"/>
              <a:t>inheritance</a:t>
            </a:r>
          </a:p>
          <a:p>
            <a:pPr marL="709613" lvl="1" indent="-361950">
              <a:lnSpc>
                <a:spcPct val="110000"/>
              </a:lnSpc>
            </a:pPr>
            <a:r>
              <a:rPr lang="en-US" dirty="0" smtClean="0"/>
              <a:t>Only multiple interfaces can be implemented</a:t>
            </a:r>
          </a:p>
          <a:p>
            <a:pPr marL="361950" indent="-361950">
              <a:lnSpc>
                <a:spcPct val="110000"/>
              </a:lnSpc>
            </a:pPr>
            <a:r>
              <a:rPr lang="en-US" dirty="0" smtClean="0"/>
              <a:t>Static members are also inherited</a:t>
            </a:r>
          </a:p>
          <a:p>
            <a:pPr marL="361950" indent="-361950">
              <a:lnSpc>
                <a:spcPct val="110000"/>
              </a:lnSpc>
            </a:pPr>
            <a:r>
              <a:rPr lang="en-US" dirty="0" smtClean="0"/>
              <a:t>Constructors are not inherited </a:t>
            </a:r>
          </a:p>
          <a:p>
            <a:pPr marL="361950" indent="-361950">
              <a:lnSpc>
                <a:spcPct val="110000"/>
              </a:lnSpc>
            </a:pPr>
            <a:r>
              <a:rPr lang="en-US" dirty="0" smtClean="0"/>
              <a:t>Inheritance is a </a:t>
            </a:r>
            <a:r>
              <a:rPr lang="en-US" dirty="0" smtClean="0">
                <a:solidFill>
                  <a:schemeClr val="tx2">
                    <a:lumMod val="75000"/>
                  </a:schemeClr>
                </a:solidFill>
              </a:rPr>
              <a:t>transitive </a:t>
            </a:r>
            <a:r>
              <a:rPr lang="en-US" dirty="0" smtClean="0"/>
              <a:t>relation</a:t>
            </a:r>
          </a:p>
          <a:p>
            <a:pPr marL="709613" lvl="1" indent="-361950">
              <a:lnSpc>
                <a:spcPct val="110000"/>
              </a:lnSpc>
            </a:pPr>
            <a:r>
              <a:rPr lang="en-US" dirty="0" smtClean="0"/>
              <a:t>If </a:t>
            </a:r>
            <a:r>
              <a:rPr lang="en-US" b="1" dirty="0" smtClean="0">
                <a:solidFill>
                  <a:schemeClr val="tx2">
                    <a:lumMod val="75000"/>
                  </a:schemeClr>
                </a:solidFill>
              </a:rPr>
              <a:t>C</a:t>
            </a:r>
            <a:r>
              <a:rPr lang="en-US" dirty="0" smtClean="0"/>
              <a:t> is derived from </a:t>
            </a:r>
            <a:r>
              <a:rPr lang="en-US" b="1" dirty="0" smtClean="0">
                <a:solidFill>
                  <a:schemeClr val="tx2">
                    <a:lumMod val="75000"/>
                  </a:schemeClr>
                </a:solidFill>
              </a:rPr>
              <a:t>B</a:t>
            </a:r>
            <a:r>
              <a:rPr lang="en-US" dirty="0" smtClean="0"/>
              <a:t>, and </a:t>
            </a:r>
            <a:r>
              <a:rPr lang="en-US" b="1" dirty="0" smtClean="0">
                <a:solidFill>
                  <a:schemeClr val="tx2">
                    <a:lumMod val="75000"/>
                  </a:schemeClr>
                </a:solidFill>
              </a:rPr>
              <a:t>B</a:t>
            </a:r>
            <a:r>
              <a:rPr lang="en-US" dirty="0" smtClean="0"/>
              <a:t> is derived from </a:t>
            </a:r>
            <a:r>
              <a:rPr lang="en-US" b="1" dirty="0" smtClean="0">
                <a:solidFill>
                  <a:schemeClr val="tx2">
                    <a:lumMod val="75000"/>
                  </a:schemeClr>
                </a:solidFill>
              </a:rPr>
              <a:t>A</a:t>
            </a:r>
            <a:r>
              <a:rPr lang="en-US" dirty="0" smtClean="0"/>
              <a:t> </a:t>
            </a:r>
            <a:r>
              <a:rPr lang="en-US" dirty="0" smtClean="0">
                <a:sym typeface="Wingdings" panose="05000000000000000000" pitchFamily="2" charset="2"/>
              </a:rPr>
              <a:t></a:t>
            </a:r>
            <a:r>
              <a:rPr lang="en-US" dirty="0" smtClean="0"/>
              <a:t> </a:t>
            </a:r>
            <a:r>
              <a:rPr lang="en-US" b="1" dirty="0" smtClean="0">
                <a:solidFill>
                  <a:schemeClr val="tx2">
                    <a:lumMod val="75000"/>
                  </a:schemeClr>
                </a:solidFill>
              </a:rPr>
              <a:t>C</a:t>
            </a:r>
            <a:r>
              <a:rPr lang="en-US" dirty="0" smtClean="0"/>
              <a:t> inherits </a:t>
            </a:r>
            <a:r>
              <a:rPr lang="en-US" b="1" dirty="0" smtClean="0">
                <a:solidFill>
                  <a:schemeClr val="tx2">
                    <a:lumMod val="75000"/>
                  </a:schemeClr>
                </a:solidFill>
              </a:rPr>
              <a:t>A</a:t>
            </a:r>
            <a:endParaRPr lang="en-US" sz="3000" b="1" dirty="0">
              <a:solidFill>
                <a:schemeClr val="tx2">
                  <a:lumMod val="75000"/>
                </a:schemeClr>
              </a:solidFill>
            </a:endParaRPr>
          </a:p>
        </p:txBody>
      </p:sp>
      <p:sp>
        <p:nvSpPr>
          <p:cNvPr id="2" name="Title 1"/>
          <p:cNvSpPr>
            <a:spLocks noGrp="1"/>
          </p:cNvSpPr>
          <p:nvPr>
            <p:ph type="title"/>
          </p:nvPr>
        </p:nvSpPr>
        <p:spPr/>
        <p:txBody>
          <a:bodyPr/>
          <a:lstStyle/>
          <a:p>
            <a:r>
              <a:rPr lang="en-US" dirty="0" smtClean="0"/>
              <a:t>Inheritance: I</a:t>
            </a:r>
            <a:r>
              <a:rPr lang="bg-BG" dirty="0" smtClean="0"/>
              <a:t>mportant </a:t>
            </a:r>
            <a:r>
              <a:rPr lang="en-US" dirty="0" smtClean="0"/>
              <a:t>A</a:t>
            </a:r>
            <a:r>
              <a:rPr lang="bg-BG" dirty="0" smtClean="0"/>
              <a:t>spect</a:t>
            </a:r>
            <a:r>
              <a:rPr lang="en-US" dirty="0" smtClean="0"/>
              <a:t>s</a:t>
            </a:r>
            <a:endParaRPr lang="en-US" dirty="0"/>
          </a:p>
        </p:txBody>
      </p:sp>
    </p:spTree>
    <p:extLst>
      <p:ext uri="{BB962C8B-B14F-4D97-AF65-F5344CB8AC3E}">
        <p14:creationId xmlns:p14="http://schemas.microsoft.com/office/powerpoint/2010/main" val="2835052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3" name="Content Placeholder 2"/>
          <p:cNvSpPr>
            <a:spLocks noGrp="1"/>
          </p:cNvSpPr>
          <p:nvPr>
            <p:ph idx="1"/>
          </p:nvPr>
        </p:nvSpPr>
        <p:spPr/>
        <p:txBody>
          <a:bodyPr/>
          <a:lstStyle/>
          <a:p>
            <a:pPr>
              <a:lnSpc>
                <a:spcPct val="110000"/>
              </a:lnSpc>
            </a:pPr>
            <a:r>
              <a:rPr lang="en-US" dirty="0" smtClean="0"/>
              <a:t>When a derived class extends its base class</a:t>
            </a:r>
          </a:p>
          <a:p>
            <a:pPr lvl="1">
              <a:lnSpc>
                <a:spcPct val="110000"/>
              </a:lnSpc>
            </a:pPr>
            <a:r>
              <a:rPr lang="en-US" dirty="0" smtClean="0"/>
              <a:t>It can freely add new members</a:t>
            </a:r>
          </a:p>
          <a:p>
            <a:pPr lvl="1">
              <a:lnSpc>
                <a:spcPct val="110000"/>
              </a:lnSpc>
            </a:pPr>
            <a:r>
              <a:rPr lang="en-US" dirty="0" smtClean="0"/>
              <a:t>Cannot remove derived members</a:t>
            </a:r>
          </a:p>
          <a:p>
            <a:pPr>
              <a:lnSpc>
                <a:spcPct val="110000"/>
              </a:lnSpc>
            </a:pPr>
            <a:r>
              <a:rPr lang="en-US" dirty="0" smtClean="0"/>
              <a:t>Declaring new members with the same name or signature </a:t>
            </a:r>
            <a:r>
              <a:rPr lang="en-US" dirty="0" smtClean="0">
                <a:solidFill>
                  <a:schemeClr val="tx2">
                    <a:lumMod val="75000"/>
                  </a:schemeClr>
                </a:solidFill>
              </a:rPr>
              <a:t>hides </a:t>
            </a:r>
            <a:r>
              <a:rPr lang="en-US" dirty="0" smtClean="0"/>
              <a:t>the inherited ones</a:t>
            </a:r>
          </a:p>
          <a:p>
            <a:pPr>
              <a:lnSpc>
                <a:spcPct val="110000"/>
              </a:lnSpc>
            </a:pPr>
            <a:r>
              <a:rPr lang="en-US" dirty="0" smtClean="0"/>
              <a:t>A class can declare </a:t>
            </a:r>
            <a:r>
              <a:rPr lang="en-US" dirty="0" smtClean="0">
                <a:solidFill>
                  <a:schemeClr val="tx2">
                    <a:lumMod val="75000"/>
                  </a:schemeClr>
                </a:solidFill>
              </a:rPr>
              <a:t>virtual </a:t>
            </a:r>
            <a:r>
              <a:rPr lang="en-US" dirty="0" smtClean="0"/>
              <a:t>methods and properties</a:t>
            </a:r>
          </a:p>
          <a:p>
            <a:pPr lvl="1">
              <a:lnSpc>
                <a:spcPct val="110000"/>
              </a:lnSpc>
            </a:pPr>
            <a:r>
              <a:rPr lang="en-US" dirty="0" smtClean="0"/>
              <a:t>Derived classes can </a:t>
            </a:r>
            <a:r>
              <a:rPr lang="en-US" dirty="0" smtClean="0">
                <a:solidFill>
                  <a:schemeClr val="tx2">
                    <a:lumMod val="75000"/>
                  </a:schemeClr>
                </a:solidFill>
              </a:rPr>
              <a:t>override </a:t>
            </a:r>
            <a:r>
              <a:rPr lang="en-US" dirty="0" smtClean="0"/>
              <a:t>their implementation</a:t>
            </a:r>
          </a:p>
          <a:p>
            <a:pPr lvl="1">
              <a:lnSpc>
                <a:spcPct val="110000"/>
              </a:lnSpc>
            </a:pPr>
            <a:r>
              <a:rPr lang="en-US" dirty="0" smtClean="0"/>
              <a:t>E.g. </a:t>
            </a:r>
            <a:r>
              <a:rPr lang="en-US" b="1" noProof="1" smtClean="0">
                <a:solidFill>
                  <a:schemeClr val="tx2">
                    <a:lumMod val="75000"/>
                  </a:schemeClr>
                </a:solidFill>
                <a:latin typeface="Consolas" pitchFamily="49" charset="0"/>
                <a:cs typeface="Consolas" pitchFamily="49" charset="0"/>
              </a:rPr>
              <a:t>Object.ToString()</a:t>
            </a:r>
            <a:r>
              <a:rPr lang="en-US" b="1" dirty="0" smtClean="0">
                <a:solidFill>
                  <a:schemeClr val="tx2">
                    <a:lumMod val="75000"/>
                  </a:schemeClr>
                </a:solidFill>
              </a:rPr>
              <a:t> </a:t>
            </a:r>
            <a:r>
              <a:rPr lang="en-US" dirty="0" smtClean="0"/>
              <a:t>is virtual method</a:t>
            </a:r>
            <a:endParaRPr lang="en-US" dirty="0"/>
          </a:p>
        </p:txBody>
      </p:sp>
      <p:sp>
        <p:nvSpPr>
          <p:cNvPr id="2" name="Title 1"/>
          <p:cNvSpPr>
            <a:spLocks noGrp="1"/>
          </p:cNvSpPr>
          <p:nvPr>
            <p:ph type="title"/>
          </p:nvPr>
        </p:nvSpPr>
        <p:spPr/>
        <p:txBody>
          <a:bodyPr>
            <a:normAutofit/>
          </a:bodyPr>
          <a:lstStyle/>
          <a:p>
            <a:r>
              <a:rPr lang="en-US" dirty="0" smtClean="0"/>
              <a:t>Inheritance: Important Features</a:t>
            </a:r>
            <a:endParaRPr lang="en-US" dirty="0"/>
          </a:p>
        </p:txBody>
      </p:sp>
    </p:spTree>
    <p:extLst>
      <p:ext uri="{BB962C8B-B14F-4D97-AF65-F5344CB8AC3E}">
        <p14:creationId xmlns:p14="http://schemas.microsoft.com/office/powerpoint/2010/main" val="40531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62600"/>
            <a:ext cx="8938472" cy="820600"/>
          </a:xfrm>
        </p:spPr>
        <p:txBody>
          <a:bodyPr/>
          <a:lstStyle/>
          <a:p>
            <a:r>
              <a:rPr lang="en-US" smtClean="0"/>
              <a:t>Exercise </a:t>
            </a:r>
            <a:r>
              <a:rPr lang="en-US" dirty="0" smtClean="0"/>
              <a:t>in Class</a:t>
            </a:r>
            <a:endParaRPr lang="en-US" dirty="0"/>
          </a:p>
        </p:txBody>
      </p:sp>
      <p:pic>
        <p:nvPicPr>
          <p:cNvPr id="1028" name="Picture 4" descr="https://lh5.googleusercontent.com/-hEKQOWAu9VU/U4Ru_nV7_PI/AAAAAAAAIH8/EwutAZyzJA8/w1044-h587-no/DSC066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484" y="1143000"/>
            <a:ext cx="7215928" cy="40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208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1446212" y="4925676"/>
            <a:ext cx="8938472" cy="847924"/>
          </a:xfrm>
          <a:prstGeom prst="rect">
            <a:avLst/>
          </a:prstGeom>
          <a:effectLst/>
        </p:spPr>
        <p:txBody>
          <a:bodyPr wrap="square" lIns="0" tIns="0" rIns="0" bIns="0" anchor="b">
            <a:spAutoFit/>
          </a:bodyPr>
          <a:lstStyle/>
          <a:p>
            <a:pPr algn="ctr">
              <a:lnSpc>
                <a:spcPct val="95000"/>
              </a:lnSpc>
            </a:pPr>
            <a:r>
              <a:rPr lang="en-US" sz="5800" dirty="0">
                <a:effectLst>
                  <a:outerShdw blurRad="30000" dist="30000" dir="2700000" algn="tl" rotWithShape="0">
                    <a:srgbClr val="30356E">
                      <a:shade val="45000"/>
                      <a:satMod val="150000"/>
                      <a:alpha val="90000"/>
                    </a:srgbClr>
                  </a:outerShdw>
                  <a:reflection blurRad="12000" stA="20000" endPos="50000" dist="12700" dir="5400000" sy="-100000" algn="bl" rotWithShape="0"/>
                </a:effectLst>
              </a:rPr>
              <a:t>Abstraction</a:t>
            </a:r>
            <a:endParaRPr lang="en-US" sz="5800" dirty="0"/>
          </a:p>
        </p:txBody>
      </p:sp>
      <p:pic>
        <p:nvPicPr>
          <p:cNvPr id="1026" name="Picture 2" descr="C:\Users\bubbles\Desktop\php trash\pres crap\Arrays, Strings and Objects\PHP images\Red_Obje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612" y="1524000"/>
            <a:ext cx="9332912" cy="350520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7523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7" name="Rectangle 3"/>
          <p:cNvSpPr>
            <a:spLocks noGrp="1" noChangeArrowheads="1"/>
          </p:cNvSpPr>
          <p:nvPr>
            <p:ph idx="1"/>
          </p:nvPr>
        </p:nvSpPr>
        <p:spPr>
          <a:prstGeom prst="rect">
            <a:avLst/>
          </a:prstGeom>
        </p:spPr>
        <p:txBody>
          <a:bodyPr/>
          <a:lstStyle/>
          <a:p>
            <a:pPr>
              <a:lnSpc>
                <a:spcPct val="100000"/>
              </a:lnSpc>
              <a:defRPr/>
            </a:pPr>
            <a:r>
              <a:rPr lang="en-US" dirty="0">
                <a:solidFill>
                  <a:schemeClr val="tx2">
                    <a:lumMod val="75000"/>
                  </a:schemeClr>
                </a:solidFill>
                <a:latin typeface="+mn-lt"/>
                <a:ea typeface="+mn-ea"/>
                <a:cs typeface="+mn-cs"/>
              </a:rPr>
              <a:t>Abstraction</a:t>
            </a:r>
            <a:r>
              <a:rPr lang="en-US" dirty="0">
                <a:latin typeface="+mn-lt"/>
                <a:ea typeface="+mn-ea"/>
                <a:cs typeface="+mn-cs"/>
              </a:rPr>
              <a:t> means </a:t>
            </a:r>
            <a:r>
              <a:rPr lang="en-US" dirty="0">
                <a:solidFill>
                  <a:schemeClr val="tx2">
                    <a:lumMod val="75000"/>
                  </a:schemeClr>
                </a:solidFill>
                <a:latin typeface="+mn-lt"/>
                <a:ea typeface="+mn-ea"/>
                <a:cs typeface="+mn-cs"/>
              </a:rPr>
              <a:t>ignoring </a:t>
            </a:r>
            <a:r>
              <a:rPr lang="en-US" dirty="0" smtClean="0">
                <a:solidFill>
                  <a:schemeClr val="tx2">
                    <a:lumMod val="75000"/>
                  </a:schemeClr>
                </a:solidFill>
                <a:latin typeface="+mn-lt"/>
                <a:ea typeface="+mn-ea"/>
                <a:cs typeface="+mn-cs"/>
              </a:rPr>
              <a:t>irrelevant features</a:t>
            </a:r>
            <a:r>
              <a:rPr lang="en-US" dirty="0">
                <a:latin typeface="+mn-lt"/>
                <a:ea typeface="+mn-ea"/>
                <a:cs typeface="+mn-cs"/>
              </a:rPr>
              <a:t>, properties, or functions and emphasizing the relevant </a:t>
            </a:r>
            <a:r>
              <a:rPr lang="en-US" dirty="0" smtClean="0">
                <a:latin typeface="+mn-lt"/>
                <a:ea typeface="+mn-ea"/>
                <a:cs typeface="+mn-cs"/>
              </a:rPr>
              <a:t>ones ...</a:t>
            </a:r>
          </a:p>
          <a:p>
            <a:pPr>
              <a:lnSpc>
                <a:spcPct val="100000"/>
              </a:lnSpc>
              <a:defRPr/>
            </a:pPr>
            <a:endParaRPr lang="en-US" dirty="0"/>
          </a:p>
          <a:p>
            <a:pPr>
              <a:lnSpc>
                <a:spcPct val="100000"/>
              </a:lnSpc>
              <a:defRPr/>
            </a:pPr>
            <a:endParaRPr lang="en-US" dirty="0" smtClean="0">
              <a:solidFill>
                <a:srgbClr val="EBFFD2"/>
              </a:solidFill>
              <a:latin typeface="+mn-lt"/>
              <a:ea typeface="+mn-ea"/>
              <a:cs typeface="+mn-cs"/>
            </a:endParaRPr>
          </a:p>
          <a:p>
            <a:pPr>
              <a:lnSpc>
                <a:spcPct val="100000"/>
              </a:lnSpc>
              <a:defRPr/>
            </a:pPr>
            <a:endParaRPr lang="en-US" dirty="0"/>
          </a:p>
          <a:p>
            <a:pPr>
              <a:lnSpc>
                <a:spcPct val="100000"/>
              </a:lnSpc>
              <a:spcBef>
                <a:spcPts val="1800"/>
              </a:spcBef>
              <a:defRPr/>
            </a:pPr>
            <a:r>
              <a:rPr lang="en-US" dirty="0" smtClean="0">
                <a:solidFill>
                  <a:srgbClr val="EBFFD2"/>
                </a:solidFill>
                <a:latin typeface="+mn-lt"/>
                <a:ea typeface="+mn-ea"/>
                <a:cs typeface="+mn-cs"/>
              </a:rPr>
              <a:t>... </a:t>
            </a:r>
            <a:r>
              <a:rPr lang="en-US" dirty="0">
                <a:latin typeface="+mn-lt"/>
                <a:ea typeface="+mn-ea"/>
                <a:cs typeface="+mn-cs"/>
              </a:rPr>
              <a:t>relevant to the </a:t>
            </a:r>
            <a:r>
              <a:rPr lang="en-US" dirty="0" smtClean="0">
                <a:latin typeface="+mn-lt"/>
                <a:ea typeface="+mn-ea"/>
                <a:cs typeface="+mn-cs"/>
              </a:rPr>
              <a:t>project we develop</a:t>
            </a:r>
          </a:p>
          <a:p>
            <a:pPr lvl="1">
              <a:lnSpc>
                <a:spcPct val="100000"/>
              </a:lnSpc>
              <a:defRPr/>
            </a:pPr>
            <a:r>
              <a:rPr lang="en-US" dirty="0" smtClean="0">
                <a:latin typeface="+mn-lt"/>
                <a:ea typeface="+mn-ea"/>
                <a:cs typeface="+mn-cs"/>
              </a:rPr>
              <a:t>With </a:t>
            </a:r>
            <a:r>
              <a:rPr lang="en-US" dirty="0">
                <a:latin typeface="+mn-lt"/>
                <a:ea typeface="+mn-ea"/>
                <a:cs typeface="+mn-cs"/>
              </a:rPr>
              <a:t>an eye to future reuse in similar </a:t>
            </a:r>
            <a:r>
              <a:rPr lang="en-US" dirty="0" smtClean="0">
                <a:latin typeface="+mn-lt"/>
                <a:ea typeface="+mn-ea"/>
                <a:cs typeface="+mn-cs"/>
              </a:rPr>
              <a:t>projects</a:t>
            </a:r>
            <a:endParaRPr lang="en-US" dirty="0">
              <a:latin typeface="+mn-lt"/>
              <a:ea typeface="+mn-ea"/>
              <a:cs typeface="+mn-cs"/>
            </a:endParaRPr>
          </a:p>
          <a:p>
            <a:pPr>
              <a:lnSpc>
                <a:spcPct val="100000"/>
              </a:lnSpc>
              <a:defRPr/>
            </a:pPr>
            <a:r>
              <a:rPr lang="en-US" dirty="0">
                <a:latin typeface="+mn-lt"/>
                <a:ea typeface="+mn-ea"/>
                <a:cs typeface="+mn-cs"/>
              </a:rPr>
              <a:t>Abstraction </a:t>
            </a:r>
            <a:r>
              <a:rPr lang="en-US" dirty="0" smtClean="0">
                <a:latin typeface="+mn-lt"/>
                <a:ea typeface="+mn-ea"/>
                <a:cs typeface="+mn-cs"/>
              </a:rPr>
              <a:t>helps </a:t>
            </a:r>
            <a:r>
              <a:rPr lang="en-US" dirty="0">
                <a:solidFill>
                  <a:schemeClr val="tx2">
                    <a:lumMod val="75000"/>
                  </a:schemeClr>
                </a:solidFill>
                <a:latin typeface="+mn-lt"/>
                <a:ea typeface="+mn-ea"/>
                <a:cs typeface="+mn-cs"/>
              </a:rPr>
              <a:t>managing complexity</a:t>
            </a:r>
            <a:endParaRPr lang="bg-BG" dirty="0">
              <a:solidFill>
                <a:schemeClr val="tx2">
                  <a:lumMod val="75000"/>
                </a:schemeClr>
              </a:solidFill>
              <a:latin typeface="+mn-lt"/>
              <a:ea typeface="+mn-ea"/>
              <a:cs typeface="+mn-cs"/>
            </a:endParaRPr>
          </a:p>
        </p:txBody>
      </p:sp>
      <p:sp>
        <p:nvSpPr>
          <p:cNvPr id="794626" name="Rectangle 2"/>
          <p:cNvSpPr>
            <a:spLocks noGrp="1" noChangeArrowheads="1"/>
          </p:cNvSpPr>
          <p:nvPr>
            <p:ph type="title"/>
          </p:nvPr>
        </p:nvSpPr>
        <p:spPr>
          <a:prstGeom prst="rect">
            <a:avLst/>
          </a:prstGeom>
        </p:spPr>
        <p:txBody>
          <a:bodyPr anchor="ctr" anchorCtr="0"/>
          <a:lstStyle/>
          <a:p>
            <a:pPr>
              <a:lnSpc>
                <a:spcPts val="4000"/>
              </a:lnSpc>
              <a:defRPr/>
            </a:pPr>
            <a:r>
              <a:rPr lang="en-US" sz="4000"/>
              <a:t>Abstraction</a:t>
            </a:r>
            <a:endParaRPr lang="bg-BG" sz="4000"/>
          </a:p>
        </p:txBody>
      </p:sp>
      <p:sp>
        <p:nvSpPr>
          <p:cNvPr id="794628" name="AutoShape 4"/>
          <p:cNvSpPr>
            <a:spLocks noChangeArrowheads="1"/>
          </p:cNvSpPr>
          <p:nvPr/>
        </p:nvSpPr>
        <p:spPr bwMode="auto">
          <a:xfrm>
            <a:off x="3398482" y="3048000"/>
            <a:ext cx="6758873" cy="1107278"/>
          </a:xfrm>
          <a:prstGeom prst="cloudCallout">
            <a:avLst>
              <a:gd name="adj1" fmla="val -54852"/>
              <a:gd name="adj2" fmla="val -61472"/>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mn-lt"/>
              </a:rPr>
              <a:t>"</a:t>
            </a:r>
            <a:r>
              <a:rPr lang="en-US" sz="2800" b="1" noProof="1" smtClean="0">
                <a:effectLst>
                  <a:outerShdw blurRad="38100" dist="38100" dir="2700000" algn="tl">
                    <a:srgbClr val="000000">
                      <a:alpha val="43137"/>
                    </a:srgbClr>
                  </a:outerShdw>
                </a:effectLst>
                <a:latin typeface="+mn-lt"/>
              </a:rPr>
              <a:t>Relevant" to what?</a:t>
            </a:r>
            <a:endParaRPr lang="en-US" sz="2800" b="1" noProof="1">
              <a:effectLst>
                <a:outerShdw blurRad="38100" dist="38100" dir="2700000" algn="tl">
                  <a:srgbClr val="000000">
                    <a:alpha val="43137"/>
                  </a:srgbClr>
                </a:outerShdw>
              </a:effectLst>
              <a:latin typeface="+mn-lt"/>
            </a:endParaRPr>
          </a:p>
        </p:txBody>
      </p:sp>
      <p:pic>
        <p:nvPicPr>
          <p:cNvPr id="4100" name="Picture 4" descr="C:\Trash\questionman.png"/>
          <p:cNvPicPr>
            <a:picLocks noChangeAspect="1" noChangeArrowheads="1"/>
          </p:cNvPicPr>
          <p:nvPr/>
        </p:nvPicPr>
        <p:blipFill>
          <a:blip r:embed="rId2"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713308" y="2659062"/>
            <a:ext cx="1117309" cy="1496216"/>
          </a:xfrm>
          <a:prstGeom prst="rect">
            <a:avLst/>
          </a:prstGeom>
          <a:noFill/>
        </p:spPr>
      </p:pic>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Tree>
    <p:extLst>
      <p:ext uri="{BB962C8B-B14F-4D97-AF65-F5344CB8AC3E}">
        <p14:creationId xmlns:p14="http://schemas.microsoft.com/office/powerpoint/2010/main" val="166714065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9" name="Rectangle 3"/>
          <p:cNvSpPr>
            <a:spLocks noGrp="1" noChangeArrowheads="1"/>
          </p:cNvSpPr>
          <p:nvPr>
            <p:ph idx="1"/>
          </p:nvPr>
        </p:nvSpPr>
        <p:spPr>
          <a:prstGeom prst="rect">
            <a:avLst/>
          </a:prstGeom>
        </p:spPr>
        <p:txBody>
          <a:bodyPr>
            <a:normAutofit/>
          </a:bodyPr>
          <a:lstStyle/>
          <a:p>
            <a:pPr>
              <a:lnSpc>
                <a:spcPct val="100000"/>
              </a:lnSpc>
              <a:spcBef>
                <a:spcPts val="600"/>
              </a:spcBef>
              <a:spcAft>
                <a:spcPts val="600"/>
              </a:spcAft>
              <a:defRPr/>
            </a:pPr>
            <a:r>
              <a:rPr lang="en-US" dirty="0">
                <a:solidFill>
                  <a:schemeClr val="tx2">
                    <a:lumMod val="75000"/>
                  </a:schemeClr>
                </a:solidFill>
                <a:latin typeface="+mn-lt"/>
                <a:ea typeface="+mn-ea"/>
                <a:cs typeface="+mn-cs"/>
              </a:rPr>
              <a:t>Abstraction</a:t>
            </a:r>
            <a:r>
              <a:rPr lang="en-US" dirty="0">
                <a:latin typeface="+mn-lt"/>
                <a:ea typeface="+mn-ea"/>
                <a:cs typeface="+mn-cs"/>
              </a:rPr>
              <a:t> is something we do every day</a:t>
            </a:r>
          </a:p>
          <a:p>
            <a:pPr lvl="1">
              <a:lnSpc>
                <a:spcPct val="100000"/>
              </a:lnSpc>
              <a:spcBef>
                <a:spcPts val="600"/>
              </a:spcBef>
              <a:spcAft>
                <a:spcPts val="600"/>
              </a:spcAft>
              <a:defRPr/>
            </a:pPr>
            <a:r>
              <a:rPr lang="en-US" dirty="0"/>
              <a:t>Looking at an object, we see those </a:t>
            </a:r>
            <a:r>
              <a:rPr lang="en-US" dirty="0" smtClean="0"/>
              <a:t>things </a:t>
            </a:r>
            <a:r>
              <a:rPr lang="en-US" dirty="0"/>
              <a:t>that have meaning to </a:t>
            </a:r>
            <a:r>
              <a:rPr lang="en-US" dirty="0" smtClean="0"/>
              <a:t>us</a:t>
            </a:r>
          </a:p>
          <a:p>
            <a:pPr lvl="2">
              <a:lnSpc>
                <a:spcPct val="100000"/>
              </a:lnSpc>
              <a:defRPr/>
            </a:pPr>
            <a:r>
              <a:rPr lang="en-US" dirty="0" smtClean="0"/>
              <a:t>And ignore all others</a:t>
            </a:r>
          </a:p>
          <a:p>
            <a:pPr lvl="1">
              <a:lnSpc>
                <a:spcPct val="100000"/>
              </a:lnSpc>
              <a:defRPr/>
            </a:pPr>
            <a:r>
              <a:rPr lang="en-US" dirty="0"/>
              <a:t>Represent a complex reality with a simplified </a:t>
            </a:r>
            <a:r>
              <a:rPr lang="en-US" dirty="0">
                <a:solidFill>
                  <a:schemeClr val="tx2">
                    <a:lumMod val="75000"/>
                  </a:schemeClr>
                </a:solidFill>
              </a:rPr>
              <a:t>model</a:t>
            </a:r>
            <a:endParaRPr lang="en-US" dirty="0"/>
          </a:p>
          <a:p>
            <a:pPr>
              <a:lnSpc>
                <a:spcPct val="100000"/>
              </a:lnSpc>
              <a:defRPr/>
            </a:pPr>
            <a:r>
              <a:rPr lang="en-US" dirty="0" smtClean="0"/>
              <a:t>In a bank application, customers have name, phone and address</a:t>
            </a:r>
          </a:p>
          <a:p>
            <a:pPr lvl="1">
              <a:lnSpc>
                <a:spcPct val="100000"/>
              </a:lnSpc>
              <a:defRPr/>
            </a:pPr>
            <a:r>
              <a:rPr lang="en-US" dirty="0" smtClean="0"/>
              <a:t>Don't have hair color and favorite drink</a:t>
            </a:r>
          </a:p>
          <a:p>
            <a:pPr>
              <a:lnSpc>
                <a:spcPct val="100000"/>
              </a:lnSpc>
              <a:defRPr/>
            </a:pPr>
            <a:r>
              <a:rPr lang="en-US" dirty="0" smtClean="0"/>
              <a:t>In a hair-styling studio, customers have hair color</a:t>
            </a:r>
          </a:p>
          <a:p>
            <a:pPr>
              <a:lnSpc>
                <a:spcPct val="100000"/>
              </a:lnSpc>
              <a:defRPr/>
            </a:pPr>
            <a:r>
              <a:rPr lang="en-US" dirty="0" smtClean="0"/>
              <a:t>In the pub, customers have favorite drink</a:t>
            </a:r>
            <a:endParaRPr lang="en-US" dirty="0">
              <a:solidFill>
                <a:schemeClr val="tx2">
                  <a:lumMod val="75000"/>
                </a:schemeClr>
              </a:solidFill>
              <a:latin typeface="+mn-lt"/>
              <a:ea typeface="+mn-ea"/>
              <a:cs typeface="+mn-cs"/>
            </a:endParaRPr>
          </a:p>
        </p:txBody>
      </p:sp>
      <p:sp>
        <p:nvSpPr>
          <p:cNvPr id="807938" name="Rectangle 2"/>
          <p:cNvSpPr>
            <a:spLocks noGrp="1" noChangeArrowheads="1"/>
          </p:cNvSpPr>
          <p:nvPr>
            <p:ph type="title"/>
          </p:nvPr>
        </p:nvSpPr>
        <p:spPr>
          <a:prstGeom prst="rect">
            <a:avLst/>
          </a:prstGeom>
        </p:spPr>
        <p:txBody>
          <a:bodyPr anchor="ctr" anchorCtr="0"/>
          <a:lstStyle/>
          <a:p>
            <a:pPr>
              <a:lnSpc>
                <a:spcPts val="4000"/>
              </a:lnSpc>
              <a:defRPr/>
            </a:pPr>
            <a:r>
              <a:rPr lang="en-US" sz="4000" smtClean="0"/>
              <a:t>Abstraction (2)</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128257093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idx="1"/>
          </p:nvPr>
        </p:nvSpPr>
        <p:spPr>
          <a:prstGeom prst="rect">
            <a:avLst/>
          </a:prstGeom>
        </p:spPr>
        <p:txBody>
          <a:bodyPr/>
          <a:lstStyle/>
          <a:p>
            <a:pPr>
              <a:lnSpc>
                <a:spcPct val="100000"/>
              </a:lnSpc>
              <a:defRPr/>
            </a:pPr>
            <a:r>
              <a:rPr lang="en-US" dirty="0" smtClean="0">
                <a:latin typeface="+mn-lt"/>
                <a:ea typeface="+mn-ea"/>
                <a:cs typeface="+mn-cs"/>
              </a:rPr>
              <a:t>Several ways to achieve abstraction in OOP:</a:t>
            </a:r>
            <a:endParaRPr lang="en-US" dirty="0">
              <a:latin typeface="+mn-lt"/>
              <a:ea typeface="+mn-ea"/>
              <a:cs typeface="+mn-cs"/>
            </a:endParaRPr>
          </a:p>
          <a:p>
            <a:pPr lvl="1">
              <a:lnSpc>
                <a:spcPct val="100000"/>
              </a:lnSpc>
              <a:defRPr/>
            </a:pPr>
            <a:r>
              <a:rPr lang="en-US" dirty="0">
                <a:solidFill>
                  <a:schemeClr val="tx1">
                    <a:lumMod val="40000"/>
                    <a:lumOff val="60000"/>
                  </a:schemeClr>
                </a:solidFill>
              </a:rPr>
              <a:t>Interfaces</a:t>
            </a:r>
          </a:p>
          <a:p>
            <a:pPr lvl="1">
              <a:lnSpc>
                <a:spcPct val="100000"/>
              </a:lnSpc>
              <a:defRPr/>
            </a:pPr>
            <a:r>
              <a:rPr lang="en-US" dirty="0" smtClean="0">
                <a:solidFill>
                  <a:schemeClr val="tx1">
                    <a:lumMod val="40000"/>
                    <a:lumOff val="60000"/>
                  </a:schemeClr>
                </a:solidFill>
                <a:latin typeface="+mn-lt"/>
              </a:rPr>
              <a:t>Abstract classes</a:t>
            </a:r>
            <a:endParaRPr lang="en-US" dirty="0">
              <a:solidFill>
                <a:schemeClr val="tx1">
                  <a:lumMod val="40000"/>
                  <a:lumOff val="60000"/>
                </a:schemeClr>
              </a:solidFill>
              <a:latin typeface="+mn-lt"/>
            </a:endParaRPr>
          </a:p>
        </p:txBody>
      </p:sp>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Abstraction in </a:t>
            </a:r>
            <a:r>
              <a:rPr lang="en-US" sz="4000" dirty="0" smtClean="0"/>
              <a:t>OOP</a:t>
            </a:r>
            <a:endParaRPr lang="bg-BG" sz="4000" dirty="0"/>
          </a:p>
        </p:txBody>
      </p:sp>
      <p:grpSp>
        <p:nvGrpSpPr>
          <p:cNvPr id="5126" name="Group 6"/>
          <p:cNvGrpSpPr>
            <a:grpSpLocks noChangeAspect="1"/>
          </p:cNvGrpSpPr>
          <p:nvPr/>
        </p:nvGrpSpPr>
        <p:grpSpPr bwMode="auto">
          <a:xfrm>
            <a:off x="5322550" y="2057400"/>
            <a:ext cx="5800182" cy="4141868"/>
            <a:chOff x="2258" y="1718"/>
            <a:chExt cx="2645" cy="1978"/>
          </a:xfrm>
        </p:grpSpPr>
        <p:sp>
          <p:nvSpPr>
            <p:cNvPr id="5130" name="Rectangle 10"/>
            <p:cNvSpPr>
              <a:spLocks noChangeArrowheads="1"/>
            </p:cNvSpPr>
            <p:nvPr/>
          </p:nvSpPr>
          <p:spPr bwMode="auto">
            <a:xfrm>
              <a:off x="2860" y="2796"/>
              <a:ext cx="1379" cy="21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+Color : Color</a:t>
              </a:r>
            </a:p>
          </p:txBody>
        </p:sp>
        <p:sp>
          <p:nvSpPr>
            <p:cNvPr id="5135" name="Rectangle 15"/>
            <p:cNvSpPr>
              <a:spLocks noChangeArrowheads="1"/>
            </p:cNvSpPr>
            <p:nvPr/>
          </p:nvSpPr>
          <p:spPr bwMode="auto">
            <a:xfrm>
              <a:off x="2860" y="2592"/>
              <a:ext cx="1379" cy="204"/>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marL="0" marR="0" lvl="0" indent="0"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ButtonBase</a:t>
              </a:r>
            </a:p>
          </p:txBody>
        </p:sp>
        <p:sp>
          <p:nvSpPr>
            <p:cNvPr id="5139" name="Rectangle 19"/>
            <p:cNvSpPr>
              <a:spLocks noChangeArrowheads="1"/>
            </p:cNvSpPr>
            <p:nvPr/>
          </p:nvSpPr>
          <p:spPr bwMode="auto">
            <a:xfrm>
              <a:off x="3074" y="1949"/>
              <a:ext cx="912" cy="18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smtClean="0">
                  <a:effectLst>
                    <a:outerShdw blurRad="38100" dist="38100" dir="2700000" algn="tl">
                      <a:srgbClr val="000000">
                        <a:alpha val="43137"/>
                      </a:srgbClr>
                    </a:outerShdw>
                  </a:effectLst>
                  <a:latin typeface="Consolas" pitchFamily="49" charset="0"/>
                </a:rPr>
                <a:t>+Click()</a:t>
              </a:r>
            </a:p>
          </p:txBody>
        </p:sp>
        <p:sp>
          <p:nvSpPr>
            <p:cNvPr id="5143" name="Rectangle 23"/>
            <p:cNvSpPr>
              <a:spLocks noChangeArrowheads="1"/>
            </p:cNvSpPr>
            <p:nvPr/>
          </p:nvSpPr>
          <p:spPr bwMode="auto">
            <a:xfrm>
              <a:off x="3074" y="1718"/>
              <a:ext cx="912" cy="231"/>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2000" b="1" noProof="1" smtClean="0">
                  <a:effectLst>
                    <a:outerShdw blurRad="38100" dist="38100" dir="2700000" algn="tl">
                      <a:srgbClr val="000000">
                        <a:alpha val="43137"/>
                      </a:srgbClr>
                    </a:outerShdw>
                  </a:effectLst>
                  <a:latin typeface="Consolas" pitchFamily="49" charset="0"/>
                </a:rPr>
                <a:t>IControl</a:t>
              </a:r>
            </a:p>
          </p:txBody>
        </p:sp>
        <p:sp>
          <p:nvSpPr>
            <p:cNvPr id="5144" name="Line 24"/>
            <p:cNvSpPr>
              <a:spLocks noChangeShapeType="1"/>
            </p:cNvSpPr>
            <p:nvPr/>
          </p:nvSpPr>
          <p:spPr bwMode="auto">
            <a:xfrm flipH="1">
              <a:off x="3535" y="2288"/>
              <a:ext cx="1" cy="311"/>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45" name="Freeform 25"/>
            <p:cNvSpPr>
              <a:spLocks/>
            </p:cNvSpPr>
            <p:nvPr/>
          </p:nvSpPr>
          <p:spPr bwMode="auto">
            <a:xfrm>
              <a:off x="3445" y="2142"/>
              <a:ext cx="181" cy="146"/>
            </a:xfrm>
            <a:custGeom>
              <a:avLst/>
              <a:gdLst/>
              <a:ahLst/>
              <a:cxnLst>
                <a:cxn ang="0">
                  <a:pos x="0" y="146"/>
                </a:cxn>
                <a:cxn ang="0">
                  <a:pos x="181" y="145"/>
                </a:cxn>
                <a:cxn ang="0">
                  <a:pos x="90" y="0"/>
                </a:cxn>
                <a:cxn ang="0">
                  <a:pos x="0" y="146"/>
                </a:cxn>
              </a:cxnLst>
              <a:rect l="0" t="0" r="r" b="b"/>
              <a:pathLst>
                <a:path w="181" h="146">
                  <a:moveTo>
                    <a:pt x="0" y="146"/>
                  </a:moveTo>
                  <a:lnTo>
                    <a:pt x="181" y="145"/>
                  </a:lnTo>
                  <a:lnTo>
                    <a:pt x="90" y="0"/>
                  </a:lnTo>
                  <a:lnTo>
                    <a:pt x="0" y="146"/>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49" name="Rectangle 29"/>
            <p:cNvSpPr>
              <a:spLocks noChangeArrowheads="1"/>
            </p:cNvSpPr>
            <p:nvPr/>
          </p:nvSpPr>
          <p:spPr bwMode="auto">
            <a:xfrm>
              <a:off x="2258" y="3468"/>
              <a:ext cx="631" cy="22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Button</a:t>
              </a:r>
            </a:p>
          </p:txBody>
        </p:sp>
        <p:sp>
          <p:nvSpPr>
            <p:cNvPr id="5150" name="Line 30"/>
            <p:cNvSpPr>
              <a:spLocks noChangeShapeType="1"/>
            </p:cNvSpPr>
            <p:nvPr/>
          </p:nvSpPr>
          <p:spPr bwMode="auto">
            <a:xfrm flipH="1">
              <a:off x="2572" y="3098"/>
              <a:ext cx="608" cy="37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1" name="Freeform 31"/>
            <p:cNvSpPr>
              <a:spLocks/>
            </p:cNvSpPr>
            <p:nvPr/>
          </p:nvSpPr>
          <p:spPr bwMode="auto">
            <a:xfrm rot="21176736">
              <a:off x="3137" y="3015"/>
              <a:ext cx="171" cy="157"/>
            </a:xfrm>
            <a:custGeom>
              <a:avLst/>
              <a:gdLst/>
              <a:ahLst/>
              <a:cxnLst>
                <a:cxn ang="0">
                  <a:pos x="0" y="0"/>
                </a:cxn>
                <a:cxn ang="0">
                  <a:pos x="90" y="157"/>
                </a:cxn>
                <a:cxn ang="0">
                  <a:pos x="171" y="7"/>
                </a:cxn>
                <a:cxn ang="0">
                  <a:pos x="0" y="0"/>
                </a:cxn>
              </a:cxnLst>
              <a:rect l="0" t="0" r="r" b="b"/>
              <a:pathLst>
                <a:path w="171" h="157">
                  <a:moveTo>
                    <a:pt x="0" y="0"/>
                  </a:moveTo>
                  <a:lnTo>
                    <a:pt x="90" y="157"/>
                  </a:lnTo>
                  <a:lnTo>
                    <a:pt x="171" y="7"/>
                  </a:lnTo>
                  <a:lnTo>
                    <a:pt x="0" y="0"/>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5" name="Rectangle 35"/>
            <p:cNvSpPr>
              <a:spLocks noChangeArrowheads="1"/>
            </p:cNvSpPr>
            <p:nvPr/>
          </p:nvSpPr>
          <p:spPr bwMode="auto">
            <a:xfrm>
              <a:off x="3058" y="3468"/>
              <a:ext cx="991" cy="22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RadioButton</a:t>
              </a:r>
            </a:p>
          </p:txBody>
        </p:sp>
        <p:sp>
          <p:nvSpPr>
            <p:cNvPr id="5156" name="Line 36"/>
            <p:cNvSpPr>
              <a:spLocks noChangeShapeType="1"/>
            </p:cNvSpPr>
            <p:nvPr/>
          </p:nvSpPr>
          <p:spPr bwMode="auto">
            <a:xfrm flipH="1">
              <a:off x="3548" y="3157"/>
              <a:ext cx="2" cy="311"/>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7" name="Freeform 37"/>
            <p:cNvSpPr>
              <a:spLocks/>
            </p:cNvSpPr>
            <p:nvPr/>
          </p:nvSpPr>
          <p:spPr bwMode="auto">
            <a:xfrm>
              <a:off x="3459" y="3012"/>
              <a:ext cx="182" cy="145"/>
            </a:xfrm>
            <a:custGeom>
              <a:avLst/>
              <a:gdLst/>
              <a:ahLst/>
              <a:cxnLst>
                <a:cxn ang="0">
                  <a:pos x="0" y="145"/>
                </a:cxn>
                <a:cxn ang="0">
                  <a:pos x="182" y="145"/>
                </a:cxn>
                <a:cxn ang="0">
                  <a:pos x="91" y="0"/>
                </a:cxn>
                <a:cxn ang="0">
                  <a:pos x="0" y="145"/>
                </a:cxn>
              </a:cxnLst>
              <a:rect l="0" t="0" r="r" b="b"/>
              <a:pathLst>
                <a:path w="182" h="145">
                  <a:moveTo>
                    <a:pt x="0" y="145"/>
                  </a:moveTo>
                  <a:lnTo>
                    <a:pt x="182" y="145"/>
                  </a:lnTo>
                  <a:lnTo>
                    <a:pt x="91" y="0"/>
                  </a:lnTo>
                  <a:lnTo>
                    <a:pt x="0" y="145"/>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61" name="Rectangle 41"/>
            <p:cNvSpPr>
              <a:spLocks noChangeArrowheads="1"/>
            </p:cNvSpPr>
            <p:nvPr/>
          </p:nvSpPr>
          <p:spPr bwMode="auto">
            <a:xfrm>
              <a:off x="4169" y="3462"/>
              <a:ext cx="734" cy="234"/>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CheckBox</a:t>
              </a:r>
            </a:p>
          </p:txBody>
        </p:sp>
        <p:sp>
          <p:nvSpPr>
            <p:cNvPr id="5162" name="Line 42"/>
            <p:cNvSpPr>
              <a:spLocks noChangeShapeType="1"/>
            </p:cNvSpPr>
            <p:nvPr/>
          </p:nvSpPr>
          <p:spPr bwMode="auto">
            <a:xfrm>
              <a:off x="3924" y="3100"/>
              <a:ext cx="590" cy="362"/>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63" name="Freeform 43"/>
            <p:cNvSpPr>
              <a:spLocks/>
            </p:cNvSpPr>
            <p:nvPr/>
          </p:nvSpPr>
          <p:spPr bwMode="auto">
            <a:xfrm rot="470815">
              <a:off x="3797" y="3019"/>
              <a:ext cx="172" cy="157"/>
            </a:xfrm>
            <a:custGeom>
              <a:avLst/>
              <a:gdLst/>
              <a:ahLst/>
              <a:cxnLst>
                <a:cxn ang="0">
                  <a:pos x="81" y="157"/>
                </a:cxn>
                <a:cxn ang="0">
                  <a:pos x="172" y="0"/>
                </a:cxn>
                <a:cxn ang="0">
                  <a:pos x="0" y="6"/>
                </a:cxn>
                <a:cxn ang="0">
                  <a:pos x="81" y="157"/>
                </a:cxn>
              </a:cxnLst>
              <a:rect l="0" t="0" r="r" b="b"/>
              <a:pathLst>
                <a:path w="172" h="157">
                  <a:moveTo>
                    <a:pt x="81" y="157"/>
                  </a:moveTo>
                  <a:lnTo>
                    <a:pt x="172" y="0"/>
                  </a:lnTo>
                  <a:lnTo>
                    <a:pt x="0" y="6"/>
                  </a:lnTo>
                  <a:lnTo>
                    <a:pt x="81" y="157"/>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gr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0568" y="4419600"/>
            <a:ext cx="2694354" cy="1786968"/>
          </a:xfrm>
          <a:prstGeom prst="roundRect">
            <a:avLst>
              <a:gd name="adj" fmla="val 1181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C014DD1E-5D91-48A3-AD6D-45FBA980D106}" type="slidenum">
              <a:rPr lang="en-US" smtClean="0"/>
              <a:pPr/>
              <a:t>28</a:t>
            </a:fld>
            <a:endParaRPr lang="en-US" dirty="0"/>
          </a:p>
        </p:txBody>
      </p:sp>
      <p:sp>
        <p:nvSpPr>
          <p:cNvPr id="22" name="AutoShape 20"/>
          <p:cNvSpPr>
            <a:spLocks noChangeArrowheads="1"/>
          </p:cNvSpPr>
          <p:nvPr/>
        </p:nvSpPr>
        <p:spPr bwMode="auto">
          <a:xfrm>
            <a:off x="9322943" y="1702164"/>
            <a:ext cx="1990000" cy="533400"/>
          </a:xfrm>
          <a:prstGeom prst="wedgeRoundRectCallout">
            <a:avLst>
              <a:gd name="adj1" fmla="val -76431"/>
              <a:gd name="adj2" fmla="val 54698"/>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Interface</a:t>
            </a:r>
            <a:endParaRPr lang="bg-BG" sz="2800" b="1" dirty="0">
              <a:effectLst>
                <a:outerShdw blurRad="38100" dist="38100" dir="2700000" algn="tl">
                  <a:srgbClr val="000000">
                    <a:alpha val="43137"/>
                  </a:srgbClr>
                </a:outerShdw>
              </a:effectLst>
            </a:endParaRPr>
          </a:p>
        </p:txBody>
      </p:sp>
      <p:sp>
        <p:nvSpPr>
          <p:cNvPr id="23" name="AutoShape 20"/>
          <p:cNvSpPr>
            <a:spLocks noChangeArrowheads="1"/>
          </p:cNvSpPr>
          <p:nvPr/>
        </p:nvSpPr>
        <p:spPr bwMode="auto">
          <a:xfrm>
            <a:off x="9665554" y="3300041"/>
            <a:ext cx="1762858" cy="973781"/>
          </a:xfrm>
          <a:prstGeom prst="wedgeRoundRectCallout">
            <a:avLst>
              <a:gd name="adj1" fmla="val -83045"/>
              <a:gd name="adj2" fmla="val 3172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Abstract class</a:t>
            </a:r>
            <a:endParaRPr lang="bg-BG" sz="2800" b="1" dirty="0">
              <a:effectLst>
                <a:outerShdw blurRad="38100" dist="38100" dir="2700000" algn="tl">
                  <a:srgbClr val="000000">
                    <a:alpha val="43137"/>
                  </a:srgbClr>
                </a:outerShdw>
              </a:effectLst>
            </a:endParaRPr>
          </a:p>
        </p:txBody>
      </p:sp>
      <p:sp>
        <p:nvSpPr>
          <p:cNvPr id="24" name="AutoShape 20"/>
          <p:cNvSpPr>
            <a:spLocks noChangeArrowheads="1"/>
          </p:cNvSpPr>
          <p:nvPr/>
        </p:nvSpPr>
        <p:spPr bwMode="auto">
          <a:xfrm>
            <a:off x="3928626" y="4360678"/>
            <a:ext cx="1762858" cy="973781"/>
          </a:xfrm>
          <a:prstGeom prst="wedgeRoundRectCallout">
            <a:avLst>
              <a:gd name="adj1" fmla="val 37728"/>
              <a:gd name="adj2" fmla="val 106001"/>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Concrete class</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281194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a:prstGeom prst="rect">
            <a:avLst/>
          </a:prstGeom>
        </p:spPr>
        <p:txBody>
          <a:bodyPr anchor="ctr" anchorCtr="0"/>
          <a:lstStyle/>
          <a:p>
            <a:pPr>
              <a:lnSpc>
                <a:spcPts val="4000"/>
              </a:lnSpc>
              <a:defRPr/>
            </a:pPr>
            <a:r>
              <a:rPr lang="en-US" sz="4000" noProof="1" smtClean="0"/>
              <a:t>Example: Abstraction in </a:t>
            </a:r>
            <a:r>
              <a:rPr lang="en-US" sz="4000" noProof="1"/>
              <a:t>.NET </a:t>
            </a:r>
            <a:r>
              <a:rPr lang="en-US" sz="4000" noProof="1" smtClean="0"/>
              <a:t>Framework</a:t>
            </a:r>
            <a:endParaRPr lang="en-US" sz="4000" noProof="1"/>
          </a:p>
        </p:txBody>
      </p:sp>
      <p:sp>
        <p:nvSpPr>
          <p:cNvPr id="5" name="Text Box 17"/>
          <p:cNvSpPr txBox="1">
            <a:spLocks noChangeArrowheads="1"/>
          </p:cNvSpPr>
          <p:nvPr/>
        </p:nvSpPr>
        <p:spPr bwMode="auto">
          <a:xfrm>
            <a:off x="3008652" y="1219200"/>
            <a:ext cx="6148945"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System.Object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6" name="Text Box 18"/>
          <p:cNvSpPr txBox="1">
            <a:spLocks noChangeArrowheads="1"/>
          </p:cNvSpPr>
          <p:nvPr/>
        </p:nvSpPr>
        <p:spPr bwMode="auto">
          <a:xfrm>
            <a:off x="3012002" y="2158747"/>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System.MarshalByRefObject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Freeform 147"/>
          <p:cNvSpPr>
            <a:spLocks/>
          </p:cNvSpPr>
          <p:nvPr/>
        </p:nvSpPr>
        <p:spPr bwMode="auto">
          <a:xfrm>
            <a:off x="5938149" y="1696310"/>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8" name="Freeform 145"/>
          <p:cNvSpPr>
            <a:spLocks/>
          </p:cNvSpPr>
          <p:nvPr/>
        </p:nvSpPr>
        <p:spPr bwMode="auto">
          <a:xfrm flipH="1">
            <a:off x="6023659" y="1865739"/>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Text Box 18"/>
          <p:cNvSpPr txBox="1">
            <a:spLocks noChangeArrowheads="1"/>
          </p:cNvSpPr>
          <p:nvPr/>
        </p:nvSpPr>
        <p:spPr bwMode="auto">
          <a:xfrm>
            <a:off x="3012002" y="3091533"/>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System.ComponentModel.Component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0" name="Freeform 147"/>
          <p:cNvSpPr>
            <a:spLocks/>
          </p:cNvSpPr>
          <p:nvPr/>
        </p:nvSpPr>
        <p:spPr bwMode="auto">
          <a:xfrm>
            <a:off x="5938149" y="2629096"/>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1" name="Freeform 145"/>
          <p:cNvSpPr>
            <a:spLocks/>
          </p:cNvSpPr>
          <p:nvPr/>
        </p:nvSpPr>
        <p:spPr bwMode="auto">
          <a:xfrm flipH="1">
            <a:off x="6023659" y="2798525"/>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2" name="Text Box 18"/>
          <p:cNvSpPr txBox="1">
            <a:spLocks noChangeArrowheads="1"/>
          </p:cNvSpPr>
          <p:nvPr/>
        </p:nvSpPr>
        <p:spPr bwMode="auto">
          <a:xfrm>
            <a:off x="3008235" y="4027208"/>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System.Windows.Forms.Control</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3" name="Freeform 147"/>
          <p:cNvSpPr>
            <a:spLocks/>
          </p:cNvSpPr>
          <p:nvPr/>
        </p:nvSpPr>
        <p:spPr bwMode="auto">
          <a:xfrm>
            <a:off x="5934382" y="3564771"/>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4" name="Freeform 145"/>
          <p:cNvSpPr>
            <a:spLocks/>
          </p:cNvSpPr>
          <p:nvPr/>
        </p:nvSpPr>
        <p:spPr bwMode="auto">
          <a:xfrm flipH="1">
            <a:off x="6019892" y="3734200"/>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5" name="Text Box 18"/>
          <p:cNvSpPr txBox="1">
            <a:spLocks noChangeArrowheads="1"/>
          </p:cNvSpPr>
          <p:nvPr/>
        </p:nvSpPr>
        <p:spPr bwMode="auto">
          <a:xfrm>
            <a:off x="3008235" y="4959994"/>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System.Windows.Forms.ButtonBase</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6" name="Freeform 147"/>
          <p:cNvSpPr>
            <a:spLocks/>
          </p:cNvSpPr>
          <p:nvPr/>
        </p:nvSpPr>
        <p:spPr bwMode="auto">
          <a:xfrm>
            <a:off x="5934382" y="4497557"/>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7" name="Freeform 145"/>
          <p:cNvSpPr>
            <a:spLocks/>
          </p:cNvSpPr>
          <p:nvPr/>
        </p:nvSpPr>
        <p:spPr bwMode="auto">
          <a:xfrm flipH="1">
            <a:off x="6019892" y="4666986"/>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9" name="Text Box 18"/>
          <p:cNvSpPr txBox="1">
            <a:spLocks noChangeArrowheads="1"/>
          </p:cNvSpPr>
          <p:nvPr/>
        </p:nvSpPr>
        <p:spPr bwMode="auto">
          <a:xfrm>
            <a:off x="3008235" y="5892538"/>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System.Windows.Forms.Button</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20" name="Freeform 147"/>
          <p:cNvSpPr>
            <a:spLocks/>
          </p:cNvSpPr>
          <p:nvPr/>
        </p:nvSpPr>
        <p:spPr bwMode="auto">
          <a:xfrm>
            <a:off x="5934382" y="5430101"/>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21" name="Freeform 145"/>
          <p:cNvSpPr>
            <a:spLocks/>
          </p:cNvSpPr>
          <p:nvPr/>
        </p:nvSpPr>
        <p:spPr bwMode="auto">
          <a:xfrm flipH="1">
            <a:off x="6019892" y="5599530"/>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pic>
        <p:nvPicPr>
          <p:cNvPr id="2" name="Picture 1"/>
          <p:cNvPicPr>
            <a:picLocks noChangeAspect="1"/>
          </p:cNvPicPr>
          <p:nvPr/>
        </p:nvPicPr>
        <p:blipFill>
          <a:blip r:embed="rId2"/>
          <a:stretch>
            <a:fillRect/>
          </a:stretch>
        </p:blipFill>
        <p:spPr>
          <a:xfrm>
            <a:off x="9853963" y="5754366"/>
            <a:ext cx="1345849" cy="667889"/>
          </a:xfrm>
          <a:prstGeom prst="roundRect">
            <a:avLst>
              <a:gd name="adj" fmla="val 4793"/>
            </a:avLst>
          </a:prstGeom>
          <a:effectLst>
            <a:softEdge rad="31750"/>
          </a:effectLst>
        </p:spPr>
      </p:pic>
      <p:sp>
        <p:nvSpPr>
          <p:cNvPr id="22" name="Slide Number Placeholder 21"/>
          <p:cNvSpPr>
            <a:spLocks noGrp="1"/>
          </p:cNvSpPr>
          <p:nvPr>
            <p:ph type="sldNum" sz="quarter" idx="4"/>
          </p:nvPr>
        </p:nvSpPr>
        <p:spPr/>
        <p:txBody>
          <a:bodyPr/>
          <a:lstStyle/>
          <a:p>
            <a:fld id="{C014DD1E-5D91-48A3-AD6D-45FBA980D106}" type="slidenum">
              <a:rPr lang="en-US" smtClean="0"/>
              <a:pPr/>
              <a:t>29</a:t>
            </a:fld>
            <a:endParaRPr lang="en-US" dirty="0"/>
          </a:p>
        </p:txBody>
      </p:sp>
    </p:spTree>
    <p:extLst>
      <p:ext uri="{BB962C8B-B14F-4D97-AF65-F5344CB8AC3E}">
        <p14:creationId xmlns:p14="http://schemas.microsoft.com/office/powerpoint/2010/main" val="278572537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1499340" y="5562600"/>
            <a:ext cx="8938472" cy="730969"/>
          </a:xfrm>
          <a:prstGeom prst="rect">
            <a:avLst/>
          </a:prstGeom>
          <a:effectLst/>
        </p:spPr>
        <p:txBody>
          <a:bodyPr wrap="square" lIns="0" tIns="0" rIns="0" bIns="0" anchor="b">
            <a:spAutoFit/>
          </a:bodyPr>
          <a:lstStyle/>
          <a:p>
            <a:pPr>
              <a:lnSpc>
                <a:spcPct val="95000"/>
              </a:lnSpc>
            </a:pPr>
            <a:r>
              <a:rPr lang="en-US" sz="5000" dirty="0" smtClean="0"/>
              <a:t>Fundamental Principles of OOP</a:t>
            </a:r>
            <a:endParaRPr lang="en-US" sz="5000" dirty="0"/>
          </a:p>
        </p:txBody>
      </p:sp>
      <p:grpSp>
        <p:nvGrpSpPr>
          <p:cNvPr id="2" name="Group 1"/>
          <p:cNvGrpSpPr/>
          <p:nvPr/>
        </p:nvGrpSpPr>
        <p:grpSpPr>
          <a:xfrm>
            <a:off x="5392382" y="914400"/>
            <a:ext cx="4359630" cy="2217816"/>
            <a:chOff x="5849582" y="1287384"/>
            <a:chExt cx="4359630" cy="2217816"/>
          </a:xfrm>
        </p:grpSpPr>
        <p:pic>
          <p:nvPicPr>
            <p:cNvPr id="1026" name="Picture 2" descr="http://www.stonybrook.edu/research/images/orc/princip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582" y="1287384"/>
              <a:ext cx="4359630" cy="2217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790915">
              <a:off x="6713536" y="2584130"/>
              <a:ext cx="2902373" cy="418873"/>
            </a:xfrm>
            <a:prstGeom prst="rect">
              <a:avLst/>
            </a:prstGeom>
            <a:noFill/>
          </p:spPr>
          <p:txBody>
            <a:bodyPr wrap="none" rtlCol="0">
              <a:prstTxWarp prst="textChevronInverted">
                <a:avLst/>
              </a:prstTxWarp>
              <a:spAutoFit/>
            </a:bodyPr>
            <a:lstStyle/>
            <a:p>
              <a:r>
                <a:rPr lang="en-US" sz="2800" b="1" dirty="0" smtClean="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latin typeface="Arial Black" panose="020B0A04020102020204" pitchFamily="34" charset="0"/>
                </a:rPr>
                <a:t>Object-Oriented</a:t>
              </a:r>
              <a:endParaRPr lang="en-US" sz="28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latin typeface="Arial Black" panose="020B0A04020102020204" pitchFamily="34" charset="0"/>
              </a:endParaRPr>
            </a:p>
          </p:txBody>
        </p:sp>
      </p:gr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7412" y="3352800"/>
            <a:ext cx="2371091" cy="1552978"/>
          </a:xfrm>
          <a:prstGeom prst="rect">
            <a:avLst/>
          </a:prstGeom>
          <a:effectLst>
            <a:glow rad="38100">
              <a:schemeClr val="accent6">
                <a:lumMod val="40000"/>
                <a:lumOff val="60000"/>
                <a:alpha val="40000"/>
              </a:schemeClr>
            </a:glow>
          </a:effectLst>
          <a:scene3d>
            <a:camera prst="perspectiveHeroicExtremeRightFacing">
              <a:rot lat="487347" lon="19532356" rev="120000"/>
            </a:camera>
            <a:lightRig rig="threePt" dir="t"/>
          </a:scene3d>
        </p:spPr>
      </p:pic>
      <p:pic>
        <p:nvPicPr>
          <p:cNvPr id="4" name="Picture 1"/>
          <p:cNvPicPr>
            <a:picLocks noChangeAspect="1" noChangeArrowheads="1"/>
          </p:cNvPicPr>
          <p:nvPr/>
        </p:nvPicPr>
        <p:blipFill>
          <a:blip r:embed="rId5" cstate="email">
            <a:lum bright="20000" contrast="20000"/>
            <a:extLst>
              <a:ext uri="{28A0092B-C50C-407E-A947-70E740481C1C}">
                <a14:useLocalDpi xmlns:a14="http://schemas.microsoft.com/office/drawing/2010/main"/>
              </a:ext>
            </a:extLst>
          </a:blip>
          <a:srcRect/>
          <a:stretch>
            <a:fillRect/>
          </a:stretch>
        </p:blipFill>
        <p:spPr bwMode="auto">
          <a:xfrm>
            <a:off x="1277582" y="2743200"/>
            <a:ext cx="4911048" cy="2359196"/>
          </a:xfrm>
          <a:prstGeom prst="roundRect">
            <a:avLst>
              <a:gd name="adj" fmla="val 4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906178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idx="1"/>
          </p:nvPr>
        </p:nvSpPr>
        <p:spPr/>
        <p:txBody>
          <a:bodyPr/>
          <a:lstStyle/>
          <a:p>
            <a:r>
              <a:rPr lang="en-US" dirty="0" smtClean="0"/>
              <a:t>An </a:t>
            </a:r>
            <a:r>
              <a:rPr lang="en-US" dirty="0" smtClean="0">
                <a:solidFill>
                  <a:schemeClr val="tx2">
                    <a:lumMod val="75000"/>
                  </a:schemeClr>
                </a:solidFill>
              </a:rPr>
              <a:t>interface </a:t>
            </a:r>
            <a:r>
              <a:rPr lang="en-US" dirty="0" smtClean="0"/>
              <a:t>defines </a:t>
            </a:r>
            <a:r>
              <a:rPr lang="en-US" dirty="0"/>
              <a:t>a set of operations (methods) that </a:t>
            </a:r>
            <a:r>
              <a:rPr lang="en-US" dirty="0" smtClean="0"/>
              <a:t>a given </a:t>
            </a:r>
            <a:r>
              <a:rPr lang="en-US" dirty="0"/>
              <a:t>object </a:t>
            </a:r>
            <a:r>
              <a:rPr lang="en-US" dirty="0" smtClean="0"/>
              <a:t>should support</a:t>
            </a:r>
            <a:endParaRPr lang="en-US" dirty="0"/>
          </a:p>
          <a:p>
            <a:pPr lvl="1"/>
            <a:r>
              <a:rPr lang="en-US" dirty="0" smtClean="0"/>
              <a:t>Also </a:t>
            </a:r>
            <a:r>
              <a:rPr lang="en-US" dirty="0"/>
              <a:t>called "</a:t>
            </a:r>
            <a:r>
              <a:rPr lang="en-US" dirty="0" smtClean="0">
                <a:solidFill>
                  <a:schemeClr val="tx2">
                    <a:lumMod val="75000"/>
                  </a:schemeClr>
                </a:solidFill>
              </a:rPr>
              <a:t>contract</a:t>
            </a:r>
            <a:r>
              <a:rPr lang="en-US" dirty="0" smtClean="0"/>
              <a:t>" </a:t>
            </a:r>
            <a:r>
              <a:rPr lang="en-US" dirty="0"/>
              <a:t>for </a:t>
            </a:r>
            <a:r>
              <a:rPr lang="en-US" dirty="0" smtClean="0"/>
              <a:t>providing a </a:t>
            </a:r>
            <a:r>
              <a:rPr lang="en-US" dirty="0"/>
              <a:t>set of </a:t>
            </a:r>
            <a:r>
              <a:rPr lang="en-US" dirty="0" smtClean="0"/>
              <a:t>operations</a:t>
            </a:r>
          </a:p>
          <a:p>
            <a:pPr lvl="1"/>
            <a:r>
              <a:rPr lang="en-US" dirty="0" smtClean="0"/>
              <a:t>Defines abstract behavior, abstract capabilities</a:t>
            </a:r>
            <a:endParaRPr lang="en-US" dirty="0"/>
          </a:p>
          <a:p>
            <a:r>
              <a:rPr lang="en-US" dirty="0" smtClean="0"/>
              <a:t>Interfaces </a:t>
            </a:r>
            <a:r>
              <a:rPr lang="en-US" dirty="0"/>
              <a:t>provide </a:t>
            </a:r>
            <a:r>
              <a:rPr lang="en-US" dirty="0">
                <a:solidFill>
                  <a:schemeClr val="tx2">
                    <a:lumMod val="75000"/>
                  </a:schemeClr>
                </a:solidFill>
              </a:rPr>
              <a:t>abstractions</a:t>
            </a:r>
          </a:p>
          <a:p>
            <a:pPr lvl="1"/>
            <a:r>
              <a:rPr lang="en-US" dirty="0" smtClean="0"/>
              <a:t>You invoke the abstract action</a:t>
            </a:r>
          </a:p>
          <a:p>
            <a:pPr lvl="1"/>
            <a:r>
              <a:rPr lang="en-US" dirty="0" smtClean="0"/>
              <a:t>Without worrying how it is </a:t>
            </a:r>
            <a:r>
              <a:rPr lang="en-US" dirty="0"/>
              <a:t>implemented </a:t>
            </a:r>
            <a:r>
              <a:rPr lang="en-US" dirty="0" smtClean="0"/>
              <a:t>internally</a:t>
            </a:r>
          </a:p>
          <a:p>
            <a:pPr lvl="1"/>
            <a:r>
              <a:rPr lang="en-US" dirty="0"/>
              <a:t>Without worrying </a:t>
            </a:r>
            <a:r>
              <a:rPr lang="en-US" dirty="0" smtClean="0"/>
              <a:t>what is the actual class which calls it</a:t>
            </a:r>
            <a:endParaRPr lang="bg-BG" dirty="0"/>
          </a:p>
        </p:txBody>
      </p:sp>
      <p:sp>
        <p:nvSpPr>
          <p:cNvPr id="74754" name="Rectangle 2"/>
          <p:cNvSpPr>
            <a:spLocks noGrp="1" noChangeArrowheads="1"/>
          </p:cNvSpPr>
          <p:nvPr>
            <p:ph type="title"/>
          </p:nvPr>
        </p:nvSpPr>
        <p:spPr/>
        <p:txBody>
          <a:bodyPr anchor="ctr" anchorCtr="0"/>
          <a:lstStyle/>
          <a:p>
            <a:pPr>
              <a:defRPr/>
            </a:pPr>
            <a:r>
              <a:rPr lang="en-US" dirty="0">
                <a:effectLst>
                  <a:outerShdw blurRad="50800" dist="38100" algn="tr" rotWithShape="0">
                    <a:prstClr val="black">
                      <a:alpha val="40000"/>
                    </a:prstClr>
                  </a:outerShdw>
                </a:effectLst>
              </a:rPr>
              <a:t>Interfaces</a:t>
            </a:r>
            <a:endParaRPr lang="bg-BG" dirty="0">
              <a:effectLst>
                <a:outerShdw blurRad="50800" dist="38100" algn="tr" rotWithShape="0">
                  <a:prstClr val="black">
                    <a:alpha val="40000"/>
                  </a:prstClr>
                </a:outerShdw>
              </a:effectLst>
            </a:endParaRPr>
          </a:p>
        </p:txBody>
      </p:sp>
      <p:sp>
        <p:nvSpPr>
          <p:cNvPr id="3" name="Slide Number Placeholder 2"/>
          <p:cNvSpPr>
            <a:spLocks noGrp="1"/>
          </p:cNvSpPr>
          <p:nvPr>
            <p:ph type="sldNum" sz="quarter" idx="4"/>
          </p:nvPr>
        </p:nvSpPr>
        <p:spPr/>
        <p:txBody>
          <a:bodyPr/>
          <a:lstStyle/>
          <a:p>
            <a:fld id="{C014DD1E-5D91-48A3-AD6D-45FBA980D106}" type="slidenum">
              <a:rPr lang="en-US" smtClean="0"/>
              <a:pPr/>
              <a:t>30</a:t>
            </a:fld>
            <a:endParaRPr lang="en-US" dirty="0"/>
          </a:p>
        </p:txBody>
      </p:sp>
    </p:spTree>
    <p:extLst>
      <p:ext uri="{BB962C8B-B14F-4D97-AF65-F5344CB8AC3E}">
        <p14:creationId xmlns:p14="http://schemas.microsoft.com/office/powerpoint/2010/main" val="5777578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p:txBody>
          <a:bodyPr/>
          <a:lstStyle/>
          <a:p>
            <a:r>
              <a:rPr lang="en-US" dirty="0" smtClean="0"/>
              <a:t>Interfaces – Example</a:t>
            </a:r>
            <a:endParaRPr lang="en-US" dirty="0"/>
          </a:p>
        </p:txBody>
      </p:sp>
      <p:pic>
        <p:nvPicPr>
          <p:cNvPr id="2050" name="Picture 2" descr="http://yinyangit.files.wordpress.com/2012/01/abstract-class-interface-o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2" y="1187515"/>
            <a:ext cx="4363926" cy="5277882"/>
          </a:xfrm>
          <a:prstGeom prst="roundRect">
            <a:avLst>
              <a:gd name="adj" fmla="val 5721"/>
            </a:avLst>
          </a:prstGeom>
          <a:noFill/>
          <a:extLst>
            <a:ext uri="{909E8E84-426E-40DD-AFC4-6F175D3DCCD1}">
              <a14:hiddenFill xmlns:a14="http://schemas.microsoft.com/office/drawing/2010/main">
                <a:solidFill>
                  <a:srgbClr val="FFFFFF"/>
                </a:solidFill>
              </a14:hiddenFill>
            </a:ext>
          </a:extLst>
        </p:spPr>
      </p:pic>
      <p:sp>
        <p:nvSpPr>
          <p:cNvPr id="6" name="AutoShape 20"/>
          <p:cNvSpPr>
            <a:spLocks noChangeArrowheads="1"/>
          </p:cNvSpPr>
          <p:nvPr/>
        </p:nvSpPr>
        <p:spPr bwMode="auto">
          <a:xfrm>
            <a:off x="7618412" y="1600200"/>
            <a:ext cx="1752600" cy="533400"/>
          </a:xfrm>
          <a:prstGeom prst="wedgeRoundRectCallout">
            <a:avLst>
              <a:gd name="adj1" fmla="val -77117"/>
              <a:gd name="adj2" fmla="val 7005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Classes</a:t>
            </a:r>
            <a:endParaRPr lang="bg-BG" sz="2800" b="1" dirty="0">
              <a:effectLst>
                <a:outerShdw blurRad="38100" dist="38100" dir="2700000" algn="tl">
                  <a:srgbClr val="000000">
                    <a:alpha val="43137"/>
                  </a:srgbClr>
                </a:outerShdw>
              </a:effectLst>
            </a:endParaRPr>
          </a:p>
        </p:txBody>
      </p:sp>
      <p:sp>
        <p:nvSpPr>
          <p:cNvPr id="7" name="AutoShape 20"/>
          <p:cNvSpPr>
            <a:spLocks noChangeArrowheads="1"/>
          </p:cNvSpPr>
          <p:nvPr/>
        </p:nvSpPr>
        <p:spPr bwMode="auto">
          <a:xfrm>
            <a:off x="8228012" y="3320352"/>
            <a:ext cx="2133600" cy="533400"/>
          </a:xfrm>
          <a:prstGeom prst="wedgeRoundRectCallout">
            <a:avLst>
              <a:gd name="adj1" fmla="val -77117"/>
              <a:gd name="adj2" fmla="val 7005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Interfaces</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9418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Interfaces </a:t>
            </a:r>
            <a:r>
              <a:rPr lang="en-US" dirty="0" smtClean="0"/>
              <a:t>in C# describe a prototype of group of methods (operations), properties and events</a:t>
            </a:r>
          </a:p>
          <a:p>
            <a:pPr lvl="1"/>
            <a:r>
              <a:rPr lang="en-US" dirty="0" smtClean="0">
                <a:effectLst>
                  <a:outerShdw blurRad="50800" dist="38100" algn="tr" rotWithShape="0">
                    <a:prstClr val="black">
                      <a:alpha val="40000"/>
                    </a:prstClr>
                  </a:outerShdw>
                </a:effectLst>
              </a:rPr>
              <a:t>Can be implemented by a class or structure</a:t>
            </a:r>
          </a:p>
          <a:p>
            <a:pPr lvl="1"/>
            <a:r>
              <a:rPr lang="en-US" dirty="0" smtClean="0">
                <a:effectLst>
                  <a:outerShdw blurRad="50800" dist="38100" algn="tr" rotWithShape="0">
                    <a:prstClr val="black">
                      <a:alpha val="40000"/>
                    </a:prstClr>
                  </a:outerShdw>
                </a:effectLst>
              </a:rPr>
              <a:t>Define only the signature of the methods / properties</a:t>
            </a:r>
          </a:p>
          <a:p>
            <a:pPr lvl="2"/>
            <a:r>
              <a:rPr lang="en-US" dirty="0" smtClean="0">
                <a:effectLst>
                  <a:outerShdw blurRad="50800" dist="38100" algn="tr" rotWithShape="0">
                    <a:prstClr val="black">
                      <a:alpha val="40000"/>
                    </a:prstClr>
                  </a:outerShdw>
                </a:effectLst>
              </a:rPr>
              <a:t>No concrete implementations are provided</a:t>
            </a:r>
            <a:endParaRPr lang="ru-RU" dirty="0" smtClean="0">
              <a:effectLst>
                <a:outerShdw blurRad="50800" dist="38100" algn="tr" rotWithShape="0">
                  <a:prstClr val="black">
                    <a:alpha val="40000"/>
                  </a:prstClr>
                </a:outerShdw>
              </a:effectLst>
            </a:endParaRPr>
          </a:p>
          <a:p>
            <a:pPr lvl="1"/>
            <a:r>
              <a:rPr lang="en-US" dirty="0" smtClean="0">
                <a:effectLst>
                  <a:outerShdw blurRad="50800" dist="38100" algn="tr" rotWithShape="0">
                    <a:prstClr val="black">
                      <a:alpha val="40000"/>
                    </a:prstClr>
                  </a:outerShdw>
                </a:effectLst>
              </a:rPr>
              <a:t>Can be used to define abstract data types</a:t>
            </a:r>
          </a:p>
          <a:p>
            <a:pPr lvl="1"/>
            <a:r>
              <a:rPr lang="en-US" dirty="0" smtClean="0">
                <a:effectLst>
                  <a:outerShdw blurRad="50800" dist="38100" algn="tr" rotWithShape="0">
                    <a:prstClr val="black">
                      <a:alpha val="40000"/>
                    </a:prstClr>
                  </a:outerShdw>
                </a:effectLst>
              </a:rPr>
              <a:t>Can be inherited (extended) by other interfaces</a:t>
            </a:r>
          </a:p>
          <a:p>
            <a:pPr lvl="1"/>
            <a:r>
              <a:rPr lang="en-US" dirty="0" smtClean="0">
                <a:effectLst>
                  <a:outerShdw blurRad="50800" dist="38100" algn="tr" rotWithShape="0">
                    <a:prstClr val="black">
                      <a:alpha val="40000"/>
                    </a:prstClr>
                  </a:outerShdw>
                </a:effectLst>
              </a:rPr>
              <a:t>Cannot be instantiated</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in C#</a:t>
            </a:r>
            <a:endParaRPr lang="en-US" dirty="0"/>
          </a:p>
        </p:txBody>
      </p:sp>
    </p:spTree>
    <p:extLst>
      <p:ext uri="{BB962C8B-B14F-4D97-AF65-F5344CB8AC3E}">
        <p14:creationId xmlns:p14="http://schemas.microsoft.com/office/powerpoint/2010/main" val="695821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2" name="Title 1"/>
          <p:cNvSpPr>
            <a:spLocks noGrp="1"/>
          </p:cNvSpPr>
          <p:nvPr>
            <p:ph type="title"/>
          </p:nvPr>
        </p:nvSpPr>
        <p:spPr/>
        <p:txBody>
          <a:bodyPr/>
          <a:lstStyle/>
          <a:p>
            <a:r>
              <a:rPr lang="en-US" smtClean="0">
                <a:effectLst>
                  <a:outerShdw blurRad="50800" dist="38100" algn="tr" rotWithShape="0">
                    <a:prstClr val="black">
                      <a:alpha val="40000"/>
                    </a:prstClr>
                  </a:outerShdw>
                </a:effectLst>
              </a:rPr>
              <a:t>Interfaces – Example</a:t>
            </a:r>
            <a:endParaRPr lang="en-US" dirty="0"/>
          </a:p>
        </p:txBody>
      </p:sp>
      <p:sp>
        <p:nvSpPr>
          <p:cNvPr id="21506" name="Rectangle 2"/>
          <p:cNvSpPr>
            <a:spLocks noChangeArrowheads="1"/>
          </p:cNvSpPr>
          <p:nvPr/>
        </p:nvSpPr>
        <p:spPr bwMode="auto">
          <a:xfrm>
            <a:off x="760413" y="1066800"/>
            <a:ext cx="10668000"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IShape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SetPosition(int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CalculateSurface();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IMovable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Move(int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IResizable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eightX,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ResizeByX(int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eightX);</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ResizeByY(int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93638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3" name="Content Placeholder 2"/>
          <p:cNvSpPr>
            <a:spLocks noGrp="1"/>
          </p:cNvSpPr>
          <p:nvPr>
            <p:ph idx="1"/>
          </p:nvPr>
        </p:nvSpPr>
        <p:spPr/>
        <p:txBody>
          <a:bodyPr/>
          <a:lstStyle/>
          <a:p>
            <a:r>
              <a:rPr lang="en-US" dirty="0" smtClean="0">
                <a:effectLst>
                  <a:outerShdw blurRad="50800" dist="38100" algn="tr" rotWithShape="0">
                    <a:prstClr val="black">
                      <a:alpha val="40000"/>
                    </a:prstClr>
                  </a:outerShdw>
                </a:effectLst>
              </a:rPr>
              <a:t>Classes and structures can implement (support) one or several interfaces</a:t>
            </a:r>
          </a:p>
          <a:p>
            <a:endParaRPr lang="en-US" dirty="0" smtClean="0">
              <a:effectLst>
                <a:outerShdw blurRad="50800" dist="38100" algn="tr" rotWithShape="0">
                  <a:prstClr val="black">
                    <a:alpha val="40000"/>
                  </a:prstClr>
                </a:outerShdw>
              </a:effectLst>
            </a:endParaRPr>
          </a:p>
          <a:p>
            <a:endParaRPr lang="en-US" dirty="0" smtClean="0">
              <a:effectLst>
                <a:outerShdw blurRad="50800" dist="38100" algn="tr" rotWithShape="0">
                  <a:prstClr val="black">
                    <a:alpha val="40000"/>
                  </a:prstClr>
                </a:outerShdw>
              </a:effectLst>
            </a:endParaRPr>
          </a:p>
          <a:p>
            <a:endParaRPr lang="en-US" dirty="0" smtClean="0">
              <a:effectLst>
                <a:outerShdw blurRad="50800" dist="38100" algn="tr" rotWithShape="0">
                  <a:prstClr val="black">
                    <a:alpha val="40000"/>
                  </a:prstClr>
                </a:outerShdw>
              </a:effectLst>
            </a:endParaRPr>
          </a:p>
          <a:p>
            <a:r>
              <a:rPr lang="en-US" dirty="0" smtClean="0">
                <a:effectLst>
                  <a:outerShdw blurRad="50800" dist="38100" algn="tr" rotWithShape="0">
                    <a:prstClr val="black">
                      <a:alpha val="40000"/>
                    </a:prstClr>
                  </a:outerShdw>
                </a:effectLst>
              </a:rPr>
              <a:t>Implementer classes must </a:t>
            </a:r>
            <a:r>
              <a:rPr lang="en-US" dirty="0" smtClean="0">
                <a:solidFill>
                  <a:schemeClr val="tx2">
                    <a:lumMod val="75000"/>
                  </a:schemeClr>
                </a:solidFill>
                <a:effectLst>
                  <a:outerShdw blurRad="50800" dist="38100" algn="tr" rotWithShape="0">
                    <a:prstClr val="black">
                      <a:alpha val="40000"/>
                    </a:prstClr>
                  </a:outerShdw>
                </a:effectLst>
              </a:rPr>
              <a:t>implement all</a:t>
            </a:r>
            <a:r>
              <a:rPr lang="en-US" dirty="0" smtClean="0">
                <a:effectLst>
                  <a:outerShdw blurRad="50800" dist="38100" algn="tr" rotWithShape="0">
                    <a:prstClr val="black">
                      <a:alpha val="40000"/>
                    </a:prstClr>
                  </a:outerShdw>
                </a:effectLst>
              </a:rPr>
              <a:t> interface methods </a:t>
            </a:r>
            <a:endParaRPr lang="en-US" dirty="0">
              <a:effectLst>
                <a:outerShdw blurRad="50800" dist="38100" algn="tr" rotWithShape="0">
                  <a:prstClr val="black">
                    <a:alpha val="40000"/>
                  </a:prstClr>
                </a:outerShdw>
              </a:effectLst>
            </a:endParaRPr>
          </a:p>
          <a:p>
            <a:pPr lvl="1"/>
            <a:r>
              <a:rPr lang="en-US" dirty="0" smtClean="0">
                <a:effectLst>
                  <a:outerShdw blurRad="50800" dist="38100" algn="tr" rotWithShape="0">
                    <a:prstClr val="black">
                      <a:alpha val="40000"/>
                    </a:prstClr>
                  </a:outerShdw>
                </a:effectLst>
              </a:rPr>
              <a:t>Or should be declared </a:t>
            </a:r>
            <a:r>
              <a:rPr lang="en-US" b="1" dirty="0" smtClean="0">
                <a:solidFill>
                  <a:schemeClr val="tx2">
                    <a:lumMod val="75000"/>
                  </a:schemeClr>
                </a:solidFill>
                <a:effectLst>
                  <a:outerShdw blurRad="38100" dist="38100" dir="2700000" algn="tl">
                    <a:srgbClr val="000000"/>
                  </a:outerShdw>
                </a:effectLst>
                <a:latin typeface="Consolas" pitchFamily="49" charset="0"/>
              </a:rPr>
              <a:t>abstract</a:t>
            </a:r>
            <a:endParaRPr lang="ru-RU" b="1" dirty="0" smtClean="0">
              <a:solidFill>
                <a:schemeClr val="tx2">
                  <a:lumMod val="75000"/>
                </a:schemeClr>
              </a:solidFill>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 Implementation</a:t>
            </a:r>
            <a:endParaRPr lang="en-US" dirty="0"/>
          </a:p>
        </p:txBody>
      </p:sp>
      <p:sp>
        <p:nvSpPr>
          <p:cNvPr id="5" name="Rectangle 2"/>
          <p:cNvSpPr>
            <a:spLocks noChangeArrowheads="1"/>
          </p:cNvSpPr>
          <p:nvPr/>
        </p:nvSpPr>
        <p:spPr bwMode="auto">
          <a:xfrm>
            <a:off x="914162" y="2483584"/>
            <a:ext cx="10360501"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Rectangle :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IShape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void SetPosition(int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 }</a:t>
            </a:r>
            <a:endPar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 CalculateSurface()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 }</a:t>
            </a:r>
            <a:endPar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742165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 Implementation (2)</a:t>
            </a:r>
            <a:endParaRPr lang="en-US" dirty="0"/>
          </a:p>
        </p:txBody>
      </p:sp>
      <p:sp>
        <p:nvSpPr>
          <p:cNvPr id="22530" name="Rectangle 2"/>
          <p:cNvSpPr>
            <a:spLocks noChangeArrowheads="1"/>
          </p:cNvSpPr>
          <p:nvPr/>
        </p:nvSpPr>
        <p:spPr bwMode="auto">
          <a:xfrm>
            <a:off x="914163" y="990600"/>
            <a:ext cx="10265275" cy="5509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Rectangle : IShape, IMovable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x, y, width, height;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SetPosition(int x, int y) // IShape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x;</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y;</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60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int CalculateSurface() // IShape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this.width * this.height;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60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Move(int deltaX, int deltaY) // IMovable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deltaX;</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deltaY;</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8310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www.healing-touch.co.uk/thunder.jpg"/>
          <p:cNvPicPr>
            <a:picLocks noChangeAspect="1" noChangeArrowheads="1"/>
          </p:cNvPicPr>
          <p:nvPr/>
        </p:nvPicPr>
        <p:blipFill>
          <a:blip r:embed="rId2" cstate="screen">
            <a:grayscl/>
            <a:lum contrast="-10000"/>
            <a:extLst>
              <a:ext uri="{28A0092B-C50C-407E-A947-70E740481C1C}">
                <a14:useLocalDpi xmlns:a14="http://schemas.microsoft.com/office/drawing/2010/main"/>
              </a:ext>
            </a:extLst>
          </a:blip>
          <a:srcRect/>
          <a:stretch>
            <a:fillRect/>
          </a:stretch>
        </p:blipFill>
        <p:spPr bwMode="auto">
          <a:xfrm>
            <a:off x="2993284" y="1295400"/>
            <a:ext cx="5844328" cy="3288290"/>
          </a:xfrm>
          <a:prstGeom prst="roundRect">
            <a:avLst>
              <a:gd name="adj" fmla="val 13441"/>
            </a:avLst>
          </a:prstGeom>
          <a:ln>
            <a:noFill/>
          </a:ln>
          <a:effectLst>
            <a:softEdge rad="112500"/>
          </a:effectLst>
        </p:spPr>
      </p:pic>
      <p:sp>
        <p:nvSpPr>
          <p:cNvPr id="2" name="Title 1"/>
          <p:cNvSpPr>
            <a:spLocks noGrp="1"/>
          </p:cNvSpPr>
          <p:nvPr>
            <p:ph type="title"/>
          </p:nvPr>
        </p:nvSpPr>
        <p:spPr>
          <a:xfrm>
            <a:off x="1446212" y="4834376"/>
            <a:ext cx="8938472" cy="820600"/>
          </a:xfrm>
        </p:spPr>
        <p:txBody>
          <a:bodyPr>
            <a:normAutofit fontScale="90000"/>
          </a:bodyPr>
          <a:lstStyle/>
          <a:p>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Interfaces and Implementation</a:t>
            </a:r>
            <a:endParaRPr lang="en-US" dirty="0"/>
          </a:p>
        </p:txBody>
      </p:sp>
      <p:sp>
        <p:nvSpPr>
          <p:cNvPr id="3" name="Subtitle 2"/>
          <p:cNvSpPr>
            <a:spLocks noGrp="1"/>
          </p:cNvSpPr>
          <p:nvPr>
            <p:ph type="body" idx="1"/>
          </p:nvPr>
        </p:nvSpPr>
        <p:spPr>
          <a:xfrm>
            <a:off x="1446212" y="5636344"/>
            <a:ext cx="8938472" cy="688256"/>
          </a:xfrm>
        </p:spPr>
        <p:txBody>
          <a:bodyPr/>
          <a:lstStyle/>
          <a:p>
            <a:r>
              <a:rPr lang="en-US" dirty="0" smtClean="0">
                <a:effectLst>
                  <a:outerShdw blurRad="50800" dist="38100" algn="tr" rotWithShape="0">
                    <a:prstClr val="black">
                      <a:alpha val="40000"/>
                    </a:prstClr>
                  </a:outerShdw>
                </a:effectLst>
              </a:rPr>
              <a:t>Live Demo</a:t>
            </a:r>
            <a:endParaRPr lang="en-US" dirty="0"/>
          </a:p>
        </p:txBody>
      </p:sp>
    </p:spTree>
    <p:extLst>
      <p:ext uri="{BB962C8B-B14F-4D97-AF65-F5344CB8AC3E}">
        <p14:creationId xmlns:p14="http://schemas.microsoft.com/office/powerpoint/2010/main" val="2191802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3" name="Content Placeholder 2"/>
          <p:cNvSpPr>
            <a:spLocks noGrp="1"/>
          </p:cNvSpPr>
          <p:nvPr>
            <p:ph idx="1"/>
          </p:nvPr>
        </p:nvSpPr>
        <p:spPr/>
        <p:txBody>
          <a:bodyPr/>
          <a:lstStyle/>
          <a:p>
            <a:r>
              <a:rPr lang="en-US" dirty="0" smtClean="0"/>
              <a:t>Interfaces in C# can define properties and events</a:t>
            </a:r>
          </a:p>
          <a:p>
            <a:pPr lvl="1"/>
            <a:r>
              <a:rPr lang="en-US" dirty="0" smtClean="0"/>
              <a:t>Not just methods</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Properties and Events</a:t>
            </a:r>
            <a:endParaRPr lang="en-US" dirty="0"/>
          </a:p>
        </p:txBody>
      </p:sp>
      <p:sp>
        <p:nvSpPr>
          <p:cNvPr id="20482" name="Rectangle 2"/>
          <p:cNvSpPr>
            <a:spLocks noChangeArrowheads="1"/>
          </p:cNvSpPr>
          <p:nvPr/>
        </p:nvSpPr>
        <p:spPr bwMode="auto">
          <a:xfrm>
            <a:off x="1065214" y="2825079"/>
            <a:ext cx="10058398" cy="31947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IPerson</a:t>
            </a:r>
          </a:p>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DateTime DateOfBirth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get; set; }</a:t>
            </a:r>
            <a:endPar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 Age</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get; }</a:t>
            </a: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ZodiacSign ZodiacSign { get;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event EventHandler Changed;</a:t>
            </a:r>
            <a:endPar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933990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9" name="Rectangle 3"/>
          <p:cNvSpPr>
            <a:spLocks noGrp="1" noChangeArrowheads="1"/>
          </p:cNvSpPr>
          <p:nvPr>
            <p:ph idx="1"/>
          </p:nvPr>
        </p:nvSpPr>
        <p:spPr>
          <a:prstGeom prst="rect">
            <a:avLst/>
          </a:prstGeom>
        </p:spPr>
        <p:txBody>
          <a:bodyPr>
            <a:normAutofit/>
          </a:bodyPr>
          <a:lstStyle/>
          <a:p>
            <a:r>
              <a:rPr lang="en-US" dirty="0">
                <a:solidFill>
                  <a:schemeClr val="tx2">
                    <a:lumMod val="75000"/>
                  </a:schemeClr>
                </a:solidFill>
              </a:rPr>
              <a:t>Abstract classes </a:t>
            </a:r>
            <a:r>
              <a:rPr lang="en-US" dirty="0"/>
              <a:t>are </a:t>
            </a:r>
            <a:r>
              <a:rPr lang="en-US" dirty="0" smtClean="0"/>
              <a:t>partially defined classes</a:t>
            </a:r>
          </a:p>
          <a:p>
            <a:pPr lvl="1"/>
            <a:r>
              <a:rPr lang="en-GB" dirty="0"/>
              <a:t>Represent some </a:t>
            </a:r>
            <a:r>
              <a:rPr lang="en-GB" dirty="0">
                <a:solidFill>
                  <a:schemeClr val="tx2">
                    <a:lumMod val="75000"/>
                  </a:schemeClr>
                </a:solidFill>
              </a:rPr>
              <a:t>abstraction</a:t>
            </a:r>
            <a:r>
              <a:rPr lang="en-GB" dirty="0"/>
              <a:t>, not particular class</a:t>
            </a:r>
          </a:p>
          <a:p>
            <a:pPr lvl="1"/>
            <a:r>
              <a:rPr lang="en-GB" dirty="0" smtClean="0"/>
              <a:t>Mix between class and interface</a:t>
            </a:r>
          </a:p>
          <a:p>
            <a:pPr lvl="2"/>
            <a:r>
              <a:rPr lang="en-GB" dirty="0" smtClean="0"/>
              <a:t>Can be partially implemented or fully unimplemented</a:t>
            </a:r>
            <a:endParaRPr lang="en-GB" dirty="0"/>
          </a:p>
          <a:p>
            <a:pPr lvl="1"/>
            <a:r>
              <a:rPr lang="en-GB" dirty="0" smtClean="0"/>
              <a:t>Not </a:t>
            </a:r>
            <a:r>
              <a:rPr lang="en-GB" dirty="0"/>
              <a:t>implemented methods are </a:t>
            </a:r>
            <a:r>
              <a:rPr lang="en-GB" dirty="0" smtClean="0"/>
              <a:t>declared as </a:t>
            </a:r>
            <a:r>
              <a:rPr lang="en-US" b="1" dirty="0" smtClean="0">
                <a:solidFill>
                  <a:schemeClr val="tx2">
                    <a:lumMod val="75000"/>
                  </a:schemeClr>
                </a:solidFill>
                <a:latin typeface="Consolas" pitchFamily="49" charset="0"/>
                <a:cs typeface="Consolas" pitchFamily="49" charset="0"/>
              </a:rPr>
              <a:t>abstract</a:t>
            </a:r>
          </a:p>
          <a:p>
            <a:r>
              <a:rPr lang="en-US" dirty="0" smtClean="0"/>
              <a:t>Abstract classes cannot be </a:t>
            </a:r>
            <a:r>
              <a:rPr lang="en-GB" dirty="0"/>
              <a:t>directly </a:t>
            </a:r>
            <a:r>
              <a:rPr lang="en-GB" dirty="0" smtClean="0"/>
              <a:t>instantiated</a:t>
            </a:r>
          </a:p>
          <a:p>
            <a:r>
              <a:rPr lang="en-GB" dirty="0" smtClean="0"/>
              <a:t>Child </a:t>
            </a:r>
            <a:r>
              <a:rPr lang="en-GB" dirty="0"/>
              <a:t>classes should implement </a:t>
            </a:r>
            <a:r>
              <a:rPr lang="en-GB" dirty="0" smtClean="0"/>
              <a:t>all abstract methods</a:t>
            </a:r>
          </a:p>
          <a:p>
            <a:pPr lvl="1"/>
            <a:r>
              <a:rPr lang="en-GB" dirty="0" smtClean="0"/>
              <a:t>Or should be declared as </a:t>
            </a:r>
            <a:r>
              <a:rPr lang="en-US" b="1" dirty="0" smtClean="0">
                <a:solidFill>
                  <a:schemeClr val="tx2">
                    <a:lumMod val="75000"/>
                  </a:schemeClr>
                </a:solidFill>
                <a:latin typeface="Consolas" panose="020B0609020204030204" pitchFamily="49" charset="0"/>
                <a:cs typeface="Consolas" panose="020B0609020204030204" pitchFamily="49" charset="0"/>
              </a:rPr>
              <a:t>abstract</a:t>
            </a:r>
            <a:r>
              <a:rPr lang="en-GB" dirty="0">
                <a:solidFill>
                  <a:schemeClr val="tx2">
                    <a:lumMod val="75000"/>
                  </a:schemeClr>
                </a:solidFill>
              </a:rPr>
              <a:t> </a:t>
            </a:r>
            <a:r>
              <a:rPr lang="en-GB" dirty="0" smtClean="0"/>
              <a:t>as well</a:t>
            </a:r>
            <a:endParaRPr lang="en-US" dirty="0"/>
          </a:p>
        </p:txBody>
      </p:sp>
      <p:sp>
        <p:nvSpPr>
          <p:cNvPr id="787458"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 </a:t>
            </a:r>
            <a:r>
              <a:rPr lang="en-US" sz="4000" dirty="0" smtClean="0"/>
              <a:t>Classes</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38</a:t>
            </a:fld>
            <a:endParaRPr lang="en-US" dirty="0"/>
          </a:p>
        </p:txBody>
      </p:sp>
    </p:spTree>
    <p:extLst>
      <p:ext uri="{BB962C8B-B14F-4D97-AF65-F5344CB8AC3E}">
        <p14:creationId xmlns:p14="http://schemas.microsoft.com/office/powerpoint/2010/main" val="256067021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39</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effectLst>
                  <a:outerShdw blurRad="38100" dist="38100" dir="2700000" algn="tl">
                    <a:srgbClr val="000000"/>
                  </a:outerShdw>
                </a:effectLst>
              </a:rPr>
              <a:t>Abstract</a:t>
            </a:r>
            <a:r>
              <a:rPr lang="en-US" dirty="0" smtClean="0">
                <a:solidFill>
                  <a:schemeClr val="tx2">
                    <a:lumMod val="75000"/>
                  </a:schemeClr>
                </a:solidFill>
                <a:effectLst>
                  <a:outerShdw blurRad="50800" dist="38100" algn="tr" rotWithShape="0">
                    <a:prstClr val="black">
                      <a:alpha val="40000"/>
                    </a:prstClr>
                  </a:outerShdw>
                </a:effectLst>
              </a:rPr>
              <a:t> </a:t>
            </a:r>
            <a:r>
              <a:rPr lang="en-US" dirty="0" smtClean="0">
                <a:solidFill>
                  <a:schemeClr val="tx2">
                    <a:lumMod val="75000"/>
                  </a:schemeClr>
                </a:solidFill>
                <a:effectLst>
                  <a:outerShdw blurRad="38100" dist="38100" dir="2700000" algn="tl">
                    <a:srgbClr val="000000"/>
                  </a:outerShdw>
                </a:effectLst>
              </a:rPr>
              <a:t>methods</a:t>
            </a:r>
            <a:r>
              <a:rPr lang="en-US" dirty="0" smtClean="0">
                <a:solidFill>
                  <a:schemeClr val="tx2">
                    <a:lumMod val="75000"/>
                  </a:schemeClr>
                </a:solidFill>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are empty methods without implementation</a:t>
            </a:r>
          </a:p>
          <a:p>
            <a:pPr lvl="1"/>
            <a:r>
              <a:rPr lang="en-US" dirty="0" smtClean="0">
                <a:effectLst>
                  <a:outerShdw blurRad="50800" dist="38100" algn="tr" rotWithShape="0">
                    <a:prstClr val="black">
                      <a:alpha val="40000"/>
                    </a:prstClr>
                  </a:outerShdw>
                </a:effectLst>
              </a:rPr>
              <a:t>The implementation is intentionally left for the descendent classes</a:t>
            </a:r>
          </a:p>
          <a:p>
            <a:r>
              <a:rPr lang="en-US" dirty="0" smtClean="0">
                <a:effectLst>
                  <a:outerShdw blurRad="50800" dist="38100" algn="tr" rotWithShape="0">
                    <a:prstClr val="black">
                      <a:alpha val="40000"/>
                    </a:prstClr>
                  </a:outerShdw>
                </a:effectLst>
              </a:rPr>
              <a:t>When a class contains at least one abstract method, it should be defined as </a:t>
            </a:r>
            <a:r>
              <a:rPr lang="en-US" b="1" dirty="0"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abstract</a:t>
            </a:r>
          </a:p>
          <a:p>
            <a:r>
              <a:rPr lang="en-US" dirty="0">
                <a:effectLst>
                  <a:outerShdw blurRad="50800" dist="38100" algn="tr" rotWithShape="0">
                    <a:prstClr val="black">
                      <a:alpha val="40000"/>
                    </a:prstClr>
                  </a:outerShdw>
                </a:effectLst>
              </a:rPr>
              <a:t>Abstract classes model </a:t>
            </a:r>
            <a:r>
              <a:rPr lang="en-US" dirty="0" smtClean="0">
                <a:effectLst>
                  <a:outerShdw blurRad="50800" dist="38100" algn="tr" rotWithShape="0">
                    <a:prstClr val="black">
                      <a:alpha val="40000"/>
                    </a:prstClr>
                  </a:outerShdw>
                </a:effectLst>
              </a:rPr>
              <a:t>abstract concepts</a:t>
            </a:r>
          </a:p>
          <a:p>
            <a:pPr lvl="1"/>
            <a:r>
              <a:rPr lang="en-US" dirty="0" smtClean="0">
                <a:effectLst>
                  <a:outerShdw blurRad="50800" dist="38100" algn="tr" rotWithShape="0">
                    <a:prstClr val="black">
                      <a:alpha val="40000"/>
                    </a:prstClr>
                  </a:outerShdw>
                </a:effectLst>
              </a:rPr>
              <a:t>E.g. person, object, item, movable object</a:t>
            </a:r>
          </a:p>
          <a:p>
            <a:r>
              <a:rPr lang="en-US" dirty="0" smtClean="0">
                <a:effectLst>
                  <a:outerShdw blurRad="50800" dist="38100" algn="tr" rotWithShape="0">
                    <a:prstClr val="black">
                      <a:alpha val="40000"/>
                    </a:prstClr>
                  </a:outerShdw>
                </a:effectLst>
              </a:rPr>
              <a:t>Concrete classes model concrete objects</a:t>
            </a:r>
          </a:p>
          <a:p>
            <a:pPr lvl="1"/>
            <a:r>
              <a:rPr lang="en-US" dirty="0" smtClean="0">
                <a:effectLst>
                  <a:outerShdw blurRad="50800" dist="38100" algn="tr" rotWithShape="0">
                    <a:prstClr val="black">
                      <a:alpha val="40000"/>
                    </a:prstClr>
                  </a:outerShdw>
                </a:effectLst>
              </a:rPr>
              <a:t>E.g. dog, cat, frog, kitten</a:t>
            </a:r>
            <a:endParaRPr lang="en-US" dirty="0">
              <a:effectLst>
                <a:outerShdw blurRad="50800" dist="38100" algn="tr" rotWithShape="0">
                  <a:prstClr val="black">
                    <a:alpha val="40000"/>
                  </a:prstClr>
                </a:outerShdw>
              </a:effectLst>
            </a:endParaRPr>
          </a:p>
          <a:p>
            <a:endParaRPr lang="en-US" sz="2800" dirty="0" smtClean="0">
              <a:solidFill>
                <a:schemeClr val="accent5">
                  <a:lumMod val="20000"/>
                  <a:lumOff val="80000"/>
                </a:schemeClr>
              </a:solidFill>
              <a:effectLst>
                <a:outerShdw blurRad="38100" dist="38100" dir="2700000" algn="tl">
                  <a:srgbClr val="000000"/>
                </a:outerShdw>
              </a:effectLst>
              <a:latin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(2)</a:t>
            </a:r>
            <a:endParaRPr lang="en-US" dirty="0"/>
          </a:p>
        </p:txBody>
      </p:sp>
    </p:spTree>
    <p:extLst>
      <p:ext uri="{BB962C8B-B14F-4D97-AF65-F5344CB8AC3E}">
        <p14:creationId xmlns:p14="http://schemas.microsoft.com/office/powerpoint/2010/main" val="343431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3" name="Rectangle 3"/>
          <p:cNvSpPr>
            <a:spLocks noGrp="1" noChangeArrowheads="1"/>
          </p:cNvSpPr>
          <p:nvPr>
            <p:ph idx="1"/>
          </p:nvPr>
        </p:nvSpPr>
        <p:spPr>
          <a:prstGeom prst="rect">
            <a:avLst/>
          </a:prstGeom>
        </p:spPr>
        <p:txBody>
          <a:bodyPr/>
          <a:lstStyle/>
          <a:p>
            <a:pPr>
              <a:lnSpc>
                <a:spcPct val="100000"/>
              </a:lnSpc>
            </a:pPr>
            <a:r>
              <a:rPr lang="en-US" dirty="0">
                <a:solidFill>
                  <a:schemeClr val="tx2">
                    <a:lumMod val="75000"/>
                  </a:schemeClr>
                </a:solidFill>
              </a:rPr>
              <a:t>Inheritance</a:t>
            </a:r>
          </a:p>
          <a:p>
            <a:pPr lvl="1">
              <a:lnSpc>
                <a:spcPct val="100000"/>
              </a:lnSpc>
            </a:pPr>
            <a:r>
              <a:rPr lang="en-US" dirty="0"/>
              <a:t>Inherit members from parent class</a:t>
            </a:r>
          </a:p>
          <a:p>
            <a:pPr>
              <a:lnSpc>
                <a:spcPct val="100000"/>
              </a:lnSpc>
            </a:pPr>
            <a:r>
              <a:rPr lang="en-US" dirty="0" smtClean="0">
                <a:solidFill>
                  <a:schemeClr val="tx2">
                    <a:lumMod val="75000"/>
                  </a:schemeClr>
                </a:solidFill>
              </a:rPr>
              <a:t>Abstraction</a:t>
            </a:r>
          </a:p>
          <a:p>
            <a:pPr lvl="1">
              <a:lnSpc>
                <a:spcPct val="100000"/>
              </a:lnSpc>
            </a:pPr>
            <a:r>
              <a:rPr lang="en-US" dirty="0" smtClean="0"/>
              <a:t>Define and execute abstract actions</a:t>
            </a:r>
            <a:endParaRPr lang="en-US" dirty="0"/>
          </a:p>
          <a:p>
            <a:pPr>
              <a:lnSpc>
                <a:spcPct val="100000"/>
              </a:lnSpc>
            </a:pPr>
            <a:r>
              <a:rPr lang="en-US" dirty="0">
                <a:solidFill>
                  <a:schemeClr val="tx2">
                    <a:lumMod val="75000"/>
                  </a:schemeClr>
                </a:solidFill>
              </a:rPr>
              <a:t>Encapsulation</a:t>
            </a:r>
          </a:p>
          <a:p>
            <a:pPr lvl="1">
              <a:lnSpc>
                <a:spcPct val="100000"/>
              </a:lnSpc>
            </a:pPr>
            <a:r>
              <a:rPr lang="en-US" dirty="0"/>
              <a:t>Hide the internals of a class</a:t>
            </a:r>
          </a:p>
          <a:p>
            <a:pPr>
              <a:lnSpc>
                <a:spcPct val="100000"/>
              </a:lnSpc>
            </a:pPr>
            <a:r>
              <a:rPr lang="en-US" dirty="0" smtClean="0">
                <a:solidFill>
                  <a:schemeClr val="tx2">
                    <a:lumMod val="75000"/>
                  </a:schemeClr>
                </a:solidFill>
              </a:rPr>
              <a:t>Polymorphism</a:t>
            </a:r>
          </a:p>
          <a:p>
            <a:pPr lvl="1">
              <a:lnSpc>
                <a:spcPct val="100000"/>
              </a:lnSpc>
            </a:pPr>
            <a:r>
              <a:rPr lang="en-US" sz="3000" dirty="0" smtClean="0">
                <a:solidFill>
                  <a:schemeClr val="tx1">
                    <a:lumMod val="40000"/>
                    <a:lumOff val="60000"/>
                  </a:schemeClr>
                </a:solidFill>
              </a:rPr>
              <a:t>Access a class through its parent interface</a:t>
            </a:r>
            <a:endParaRPr lang="en-US" sz="2800" dirty="0" smtClean="0">
              <a:solidFill>
                <a:schemeClr val="accent5">
                  <a:lumMod val="20000"/>
                  <a:lumOff val="80000"/>
                </a:schemeClr>
              </a:solidFill>
            </a:endParaRPr>
          </a:p>
        </p:txBody>
      </p:sp>
      <p:sp>
        <p:nvSpPr>
          <p:cNvPr id="76288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smtClean="0"/>
              <a:t>Fundamental Principles </a:t>
            </a:r>
            <a:r>
              <a:rPr lang="en-US" sz="4000" dirty="0"/>
              <a:t>of OOP</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spTree>
    <p:extLst>
      <p:ext uri="{BB962C8B-B14F-4D97-AF65-F5344CB8AC3E}">
        <p14:creationId xmlns:p14="http://schemas.microsoft.com/office/powerpoint/2010/main" val="100939009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40</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endParaRPr lang="en-US" dirty="0"/>
          </a:p>
        </p:txBody>
      </p:sp>
      <p:sp>
        <p:nvSpPr>
          <p:cNvPr id="19458" name="Rectangle 2"/>
          <p:cNvSpPr>
            <a:spLocks noChangeArrowheads="1"/>
          </p:cNvSpPr>
          <p:nvPr/>
        </p:nvSpPr>
        <p:spPr bwMode="auto">
          <a:xfrm>
            <a:off x="912047" y="1075522"/>
            <a:ext cx="10362617"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abstract class MovableShape : IShape, IMovable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x, y;</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Move(int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SetPosition(int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abstract int CalculateSurface();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236343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3" name="Content Placeholder 2"/>
          <p:cNvSpPr>
            <a:spLocks noGrp="1"/>
          </p:cNvSpPr>
          <p:nvPr>
            <p:ph idx="1"/>
          </p:nvPr>
        </p:nvSpPr>
        <p:spPr/>
        <p:txBody>
          <a:bodyPr/>
          <a:lstStyle/>
          <a:p>
            <a:pPr>
              <a:lnSpc>
                <a:spcPct val="110000"/>
              </a:lnSpc>
            </a:pPr>
            <a:r>
              <a:rPr lang="en-US" dirty="0" smtClean="0"/>
              <a:t>C# </a:t>
            </a:r>
            <a:r>
              <a:rPr lang="en-US" dirty="0" smtClean="0">
                <a:solidFill>
                  <a:schemeClr val="tx2">
                    <a:lumMod val="75000"/>
                  </a:schemeClr>
                </a:solidFill>
              </a:rPr>
              <a:t>interfaces </a:t>
            </a:r>
            <a:r>
              <a:rPr lang="en-US" dirty="0" smtClean="0"/>
              <a:t>are like </a:t>
            </a:r>
            <a:r>
              <a:rPr lang="en-US" dirty="0" smtClean="0">
                <a:solidFill>
                  <a:schemeClr val="tx2">
                    <a:lumMod val="75000"/>
                  </a:schemeClr>
                </a:solidFill>
              </a:rPr>
              <a:t>purely abstract classes</a:t>
            </a:r>
            <a:r>
              <a:rPr lang="en-US" dirty="0" smtClean="0"/>
              <a:t>, but:</a:t>
            </a:r>
            <a:endParaRPr lang="ru-RU" dirty="0" smtClean="0"/>
          </a:p>
          <a:p>
            <a:pPr lvl="1">
              <a:lnSpc>
                <a:spcPct val="110000"/>
              </a:lnSpc>
            </a:pPr>
            <a:r>
              <a:rPr lang="en-US" dirty="0" smtClean="0"/>
              <a:t>Interfaces cannot hold methods with implementation</a:t>
            </a:r>
          </a:p>
          <a:p>
            <a:pPr lvl="2">
              <a:lnSpc>
                <a:spcPct val="110000"/>
              </a:lnSpc>
            </a:pPr>
            <a:r>
              <a:rPr lang="en-US" dirty="0" smtClean="0"/>
              <a:t>All interface methods are abstract</a:t>
            </a:r>
          </a:p>
          <a:p>
            <a:pPr lvl="1">
              <a:lnSpc>
                <a:spcPct val="110000"/>
              </a:lnSpc>
            </a:pPr>
            <a:r>
              <a:rPr lang="en-US" dirty="0" smtClean="0"/>
              <a:t>Interface members do not have scope modifiers</a:t>
            </a:r>
          </a:p>
          <a:p>
            <a:pPr lvl="2">
              <a:lnSpc>
                <a:spcPct val="110000"/>
              </a:lnSpc>
            </a:pPr>
            <a:r>
              <a:rPr lang="en-US" dirty="0" smtClean="0"/>
              <a:t>Their scope is assumed public</a:t>
            </a:r>
          </a:p>
          <a:p>
            <a:pPr lvl="2">
              <a:lnSpc>
                <a:spcPct val="110000"/>
              </a:lnSpc>
            </a:pPr>
            <a:r>
              <a:rPr lang="en-US" dirty="0" smtClean="0"/>
              <a:t>But public </a:t>
            </a:r>
            <a:r>
              <a:rPr lang="en-US" dirty="0"/>
              <a:t>is not specified </a:t>
            </a:r>
            <a:r>
              <a:rPr lang="en-US" dirty="0" smtClean="0"/>
              <a:t>explicitly</a:t>
            </a:r>
            <a:endParaRPr lang="ru-RU" dirty="0" smtClean="0"/>
          </a:p>
          <a:p>
            <a:pPr lvl="1">
              <a:lnSpc>
                <a:spcPct val="110000"/>
              </a:lnSpc>
            </a:pPr>
            <a:r>
              <a:rPr lang="en-US" dirty="0" smtClean="0"/>
              <a:t>Cannot define fields, constants, inner types and constructors</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vs. Abstract Classes</a:t>
            </a:r>
            <a:endParaRPr lang="en-US" dirty="0"/>
          </a:p>
        </p:txBody>
      </p:sp>
    </p:spTree>
    <p:extLst>
      <p:ext uri="{BB962C8B-B14F-4D97-AF65-F5344CB8AC3E}">
        <p14:creationId xmlns:p14="http://schemas.microsoft.com/office/powerpoint/2010/main" val="39860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42</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endParaRPr lang="en-US" dirty="0"/>
          </a:p>
        </p:txBody>
      </p:sp>
      <p:sp>
        <p:nvSpPr>
          <p:cNvPr id="19458" name="Rectangle 2"/>
          <p:cNvSpPr>
            <a:spLocks noChangeArrowheads="1"/>
          </p:cNvSpPr>
          <p:nvPr/>
        </p:nvSpPr>
        <p:spPr bwMode="auto">
          <a:xfrm>
            <a:off x="912047" y="1066800"/>
            <a:ext cx="10362617"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class Animal : IComparable&lt;Animal&gt;</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methods</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string GetName();</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int Speed { get;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Non-abstract method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override string ToString()</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 am " + this.GetName();</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Interface method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CompareTo(Animal other)</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this.Speed.CompareTo(other.Speed);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60765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43</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 (2)</a:t>
            </a:r>
            <a:endParaRPr lang="en-US" dirty="0"/>
          </a:p>
        </p:txBody>
      </p:sp>
      <p:sp>
        <p:nvSpPr>
          <p:cNvPr id="19458" name="Rectangle 2"/>
          <p:cNvSpPr>
            <a:spLocks noChangeArrowheads="1"/>
          </p:cNvSpPr>
          <p:nvPr/>
        </p:nvSpPr>
        <p:spPr bwMode="auto">
          <a:xfrm>
            <a:off x="912047" y="1450062"/>
            <a:ext cx="10362617" cy="44935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Turtle : Animal</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override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Speed { get { return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1</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override string GetName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return "turtle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Cheetah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Animal</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override int Speed { get { return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100;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override string GetName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"cheetah";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013593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www.healing-touch.co.uk/thunder.jpg"/>
          <p:cNvPicPr>
            <a:picLocks noChangeAspect="1" noChangeArrowheads="1"/>
          </p:cNvPicPr>
          <p:nvPr/>
        </p:nvPicPr>
        <p:blipFill>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069484" y="1285853"/>
            <a:ext cx="5691928" cy="3202544"/>
          </a:xfrm>
          <a:prstGeom prst="roundRect">
            <a:avLst>
              <a:gd name="adj" fmla="val 13441"/>
            </a:avLst>
          </a:prstGeom>
          <a:ln>
            <a:noFill/>
          </a:ln>
          <a:effectLst>
            <a:softEdge rad="112500"/>
          </a:effectLst>
        </p:spPr>
      </p:pic>
      <p:sp>
        <p:nvSpPr>
          <p:cNvPr id="2" name="Title 1"/>
          <p:cNvSpPr>
            <a:spLocks noGrp="1"/>
          </p:cNvSpPr>
          <p:nvPr>
            <p:ph type="title"/>
          </p:nvPr>
        </p:nvSpPr>
        <p:spPr>
          <a:xfrm>
            <a:off x="1446212" y="4800600"/>
            <a:ext cx="8938472" cy="820600"/>
          </a:xfrm>
        </p:spPr>
        <p:txBody>
          <a:bodyPr/>
          <a:lstStyle/>
          <a:p>
            <a:r>
              <a:rPr lang="en-US" dirty="0" smtClean="0">
                <a:effectLst>
                  <a:outerShdw blurRad="50800" dist="38100" algn="tr" rotWithShape="0">
                    <a:prstClr val="black">
                      <a:alpha val="40000"/>
                    </a:prstClr>
                  </a:outerShdw>
                </a:effectLst>
              </a:rPr>
              <a:t>Abstract Classes</a:t>
            </a:r>
            <a:endParaRPr lang="en-US" dirty="0"/>
          </a:p>
        </p:txBody>
      </p:sp>
      <p:sp>
        <p:nvSpPr>
          <p:cNvPr id="3" name="Subtitle 2"/>
          <p:cNvSpPr>
            <a:spLocks noGrp="1"/>
          </p:cNvSpPr>
          <p:nvPr>
            <p:ph type="body" idx="1"/>
          </p:nvPr>
        </p:nvSpPr>
        <p:spPr>
          <a:xfrm>
            <a:off x="1446212" y="5602568"/>
            <a:ext cx="8938472" cy="688256"/>
          </a:xfrm>
        </p:spPr>
        <p:txBody>
          <a:bodyPr/>
          <a:lstStyle/>
          <a:p>
            <a:r>
              <a:rPr lang="en-US" dirty="0" smtClean="0">
                <a:effectLst>
                  <a:outerShdw blurRad="50800" dist="38100" algn="tr" rotWithShape="0">
                    <a:prstClr val="black">
                      <a:alpha val="40000"/>
                    </a:prstClr>
                  </a:outerShdw>
                </a:effectLst>
              </a:rPr>
              <a:t>Live Demo</a:t>
            </a:r>
            <a:endParaRPr lang="en-US" dirty="0"/>
          </a:p>
        </p:txBody>
      </p:sp>
    </p:spTree>
    <p:extLst>
      <p:ext uri="{BB962C8B-B14F-4D97-AF65-F5344CB8AC3E}">
        <p14:creationId xmlns:p14="http://schemas.microsoft.com/office/powerpoint/2010/main" val="1203549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1" name="Rectangle 3"/>
          <p:cNvSpPr>
            <a:spLocks noGrp="1" noChangeArrowheads="1"/>
          </p:cNvSpPr>
          <p:nvPr>
            <p:ph idx="1"/>
          </p:nvPr>
        </p:nvSpPr>
        <p:spPr>
          <a:prstGeom prst="rect">
            <a:avLst/>
          </a:prstGeom>
        </p:spPr>
        <p:txBody>
          <a:bodyPr/>
          <a:lstStyle/>
          <a:p>
            <a:pPr>
              <a:lnSpc>
                <a:spcPct val="100000"/>
              </a:lnSpc>
              <a:defRPr/>
            </a:pPr>
            <a:r>
              <a:rPr lang="en-US" dirty="0">
                <a:solidFill>
                  <a:schemeClr val="tx2">
                    <a:lumMod val="75000"/>
                  </a:schemeClr>
                </a:solidFill>
                <a:latin typeface="+mn-lt"/>
                <a:ea typeface="+mn-ea"/>
                <a:cs typeface="+mn-cs"/>
              </a:rPr>
              <a:t>Abstract Data Types </a:t>
            </a:r>
            <a:r>
              <a:rPr lang="en-US" dirty="0">
                <a:latin typeface="+mn-lt"/>
                <a:ea typeface="+mn-ea"/>
                <a:cs typeface="+mn-cs"/>
              </a:rPr>
              <a:t>(ADT) are data </a:t>
            </a:r>
            <a:r>
              <a:rPr lang="en-US" dirty="0" smtClean="0">
                <a:latin typeface="+mn-lt"/>
                <a:ea typeface="+mn-ea"/>
                <a:cs typeface="+mn-cs"/>
              </a:rPr>
              <a:t>types </a:t>
            </a:r>
            <a:r>
              <a:rPr lang="en-US" dirty="0">
                <a:latin typeface="+mn-lt"/>
                <a:ea typeface="+mn-ea"/>
                <a:cs typeface="+mn-cs"/>
              </a:rPr>
              <a:t>defined by </a:t>
            </a:r>
            <a:r>
              <a:rPr lang="en-US" dirty="0" smtClean="0">
                <a:latin typeface="+mn-lt"/>
                <a:ea typeface="+mn-ea"/>
                <a:cs typeface="+mn-cs"/>
              </a:rPr>
              <a:t>a </a:t>
            </a:r>
            <a:r>
              <a:rPr lang="en-US" dirty="0">
                <a:latin typeface="+mn-lt"/>
                <a:ea typeface="+mn-ea"/>
                <a:cs typeface="+mn-cs"/>
              </a:rPr>
              <a:t>set of </a:t>
            </a:r>
            <a:r>
              <a:rPr lang="en-US" dirty="0" smtClean="0">
                <a:latin typeface="+mn-lt"/>
                <a:ea typeface="+mn-ea"/>
                <a:cs typeface="+mn-cs"/>
              </a:rPr>
              <a:t>operations (as interface)</a:t>
            </a:r>
            <a:endParaRPr lang="en-US" dirty="0">
              <a:latin typeface="+mn-lt"/>
              <a:ea typeface="+mn-ea"/>
              <a:cs typeface="+mn-cs"/>
            </a:endParaRPr>
          </a:p>
          <a:p>
            <a:pPr>
              <a:lnSpc>
                <a:spcPct val="100000"/>
              </a:lnSpc>
              <a:defRPr/>
            </a:pPr>
            <a:r>
              <a:rPr lang="en-US" dirty="0" smtClean="0">
                <a:latin typeface="+mn-lt"/>
                <a:ea typeface="+mn-ea"/>
                <a:cs typeface="+mn-cs"/>
              </a:rPr>
              <a:t>Examples:</a:t>
            </a:r>
          </a:p>
          <a:p>
            <a:pPr lvl="1">
              <a:lnSpc>
                <a:spcPct val="100000"/>
              </a:lnSpc>
              <a:defRPr/>
            </a:pPr>
            <a:r>
              <a:rPr lang="en-US" b="1" noProof="1" smtClean="0">
                <a:solidFill>
                  <a:schemeClr val="tx2">
                    <a:lumMod val="75000"/>
                  </a:schemeClr>
                </a:solidFill>
                <a:latin typeface="Consolas" panose="020B0609020204030204" pitchFamily="49" charset="0"/>
                <a:cs typeface="Consolas" panose="020B0609020204030204" pitchFamily="49" charset="0"/>
              </a:rPr>
              <a:t>IList&lt;T&gt;</a:t>
            </a:r>
            <a:r>
              <a:rPr lang="en-US" dirty="0" smtClean="0">
                <a:latin typeface="+mn-lt"/>
                <a:ea typeface="+mn-ea"/>
                <a:cs typeface="+mn-cs"/>
              </a:rPr>
              <a:t> in .NET</a:t>
            </a:r>
          </a:p>
          <a:p>
            <a:pPr lvl="1">
              <a:lnSpc>
                <a:spcPct val="100000"/>
              </a:lnSpc>
              <a:defRPr/>
            </a:pPr>
            <a:r>
              <a:rPr lang="en-US" b="1" dirty="0" smtClean="0">
                <a:solidFill>
                  <a:schemeClr val="tx2">
                    <a:lumMod val="75000"/>
                  </a:schemeClr>
                </a:solidFill>
                <a:latin typeface="Consolas" panose="020B0609020204030204" pitchFamily="49" charset="0"/>
                <a:cs typeface="Consolas" panose="020B0609020204030204" pitchFamily="49" charset="0"/>
              </a:rPr>
              <a:t>List&lt;E&gt;</a:t>
            </a:r>
            <a:r>
              <a:rPr lang="en-US" dirty="0" smtClean="0"/>
              <a:t> in Java</a:t>
            </a:r>
          </a:p>
        </p:txBody>
      </p:sp>
      <p:sp>
        <p:nvSpPr>
          <p:cNvPr id="805890"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 Data Types</a:t>
            </a:r>
            <a:endParaRPr lang="bg-BG" sz="4000" dirty="0"/>
          </a:p>
        </p:txBody>
      </p:sp>
      <p:grpSp>
        <p:nvGrpSpPr>
          <p:cNvPr id="2" name="Group 7"/>
          <p:cNvGrpSpPr>
            <a:grpSpLocks noChangeAspect="1"/>
          </p:cNvGrpSpPr>
          <p:nvPr/>
        </p:nvGrpSpPr>
        <p:grpSpPr bwMode="auto">
          <a:xfrm>
            <a:off x="5484812" y="2514151"/>
            <a:ext cx="5504017" cy="3353249"/>
            <a:chOff x="1613" y="2088"/>
            <a:chExt cx="2601" cy="1873"/>
          </a:xfrm>
        </p:grpSpPr>
        <p:sp>
          <p:nvSpPr>
            <p:cNvPr id="5130" name="Rectangle 10"/>
            <p:cNvSpPr>
              <a:spLocks noChangeArrowheads="1"/>
            </p:cNvSpPr>
            <p:nvPr/>
          </p:nvSpPr>
          <p:spPr bwMode="auto">
            <a:xfrm>
              <a:off x="1613" y="3721"/>
              <a:ext cx="1284"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LinkedList&lt;T&gt;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33" name="Rectangle 13"/>
            <p:cNvSpPr>
              <a:spLocks noChangeArrowheads="1"/>
            </p:cNvSpPr>
            <p:nvPr/>
          </p:nvSpPr>
          <p:spPr bwMode="auto">
            <a:xfrm>
              <a:off x="1729" y="2499"/>
              <a:ext cx="2352" cy="73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+Add(item : Object)</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+Remove(item : Object)</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+Clear()</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t>
              </a:r>
            </a:p>
          </p:txBody>
        </p:sp>
        <p:sp>
          <p:nvSpPr>
            <p:cNvPr id="5138" name="Rectangle 18"/>
            <p:cNvSpPr>
              <a:spLocks noChangeArrowheads="1"/>
            </p:cNvSpPr>
            <p:nvPr/>
          </p:nvSpPr>
          <p:spPr bwMode="auto">
            <a:xfrm>
              <a:off x="1729" y="2088"/>
              <a:ext cx="2352" cy="411"/>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«interface»</a:t>
              </a:r>
            </a:p>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IList&lt;T&gt;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0" name="Line 20"/>
            <p:cNvSpPr>
              <a:spLocks noChangeShapeType="1"/>
            </p:cNvSpPr>
            <p:nvPr/>
          </p:nvSpPr>
          <p:spPr bwMode="auto">
            <a:xfrm flipH="1">
              <a:off x="2275" y="3412"/>
              <a:ext cx="72" cy="309"/>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1" name="Freeform 21"/>
            <p:cNvSpPr>
              <a:spLocks/>
            </p:cNvSpPr>
            <p:nvPr/>
          </p:nvSpPr>
          <p:spPr bwMode="auto">
            <a:xfrm rot="20382134">
              <a:off x="2243" y="3261"/>
              <a:ext cx="193" cy="207"/>
            </a:xfrm>
            <a:custGeom>
              <a:avLst/>
              <a:gdLst/>
              <a:ahLst/>
              <a:cxnLst>
                <a:cxn ang="0">
                  <a:pos x="0" y="101"/>
                </a:cxn>
                <a:cxn ang="0">
                  <a:pos x="193" y="207"/>
                </a:cxn>
                <a:cxn ang="0">
                  <a:pos x="181" y="0"/>
                </a:cxn>
                <a:cxn ang="0">
                  <a:pos x="0" y="101"/>
                </a:cxn>
              </a:cxnLst>
              <a:rect l="0" t="0" r="r" b="b"/>
              <a:pathLst>
                <a:path w="193" h="207">
                  <a:moveTo>
                    <a:pt x="0" y="101"/>
                  </a:moveTo>
                  <a:lnTo>
                    <a:pt x="193" y="207"/>
                  </a:lnTo>
                  <a:lnTo>
                    <a:pt x="181" y="0"/>
                  </a:lnTo>
                  <a:lnTo>
                    <a:pt x="0" y="101"/>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5" name="Rectangle 25"/>
            <p:cNvSpPr>
              <a:spLocks noChangeArrowheads="1"/>
            </p:cNvSpPr>
            <p:nvPr/>
          </p:nvSpPr>
          <p:spPr bwMode="auto">
            <a:xfrm>
              <a:off x="3137" y="3721"/>
              <a:ext cx="1077"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6" name="Line 26"/>
            <p:cNvSpPr>
              <a:spLocks noChangeShapeType="1"/>
            </p:cNvSpPr>
            <p:nvPr/>
          </p:nvSpPr>
          <p:spPr bwMode="auto">
            <a:xfrm>
              <a:off x="3427" y="3411"/>
              <a:ext cx="78" cy="31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7" name="Freeform 27"/>
            <p:cNvSpPr>
              <a:spLocks/>
            </p:cNvSpPr>
            <p:nvPr/>
          </p:nvSpPr>
          <p:spPr bwMode="auto">
            <a:xfrm rot="807907">
              <a:off x="3334" y="3255"/>
              <a:ext cx="195" cy="207"/>
            </a:xfrm>
            <a:custGeom>
              <a:avLst/>
              <a:gdLst/>
              <a:ahLst/>
              <a:cxnLst>
                <a:cxn ang="0">
                  <a:pos x="0" y="207"/>
                </a:cxn>
                <a:cxn ang="0">
                  <a:pos x="195" y="105"/>
                </a:cxn>
                <a:cxn ang="0">
                  <a:pos x="16" y="0"/>
                </a:cxn>
                <a:cxn ang="0">
                  <a:pos x="0" y="207"/>
                </a:cxn>
              </a:cxnLst>
              <a:rect l="0" t="0" r="r" b="b"/>
              <a:pathLst>
                <a:path w="195" h="207">
                  <a:moveTo>
                    <a:pt x="0" y="207"/>
                  </a:moveTo>
                  <a:lnTo>
                    <a:pt x="195" y="105"/>
                  </a:lnTo>
                  <a:lnTo>
                    <a:pt x="16" y="0"/>
                  </a:lnTo>
                  <a:lnTo>
                    <a:pt x="0" y="207"/>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grpSp>
      <p:sp>
        <p:nvSpPr>
          <p:cNvPr id="4" name="Slide Number Placeholder 3"/>
          <p:cNvSpPr>
            <a:spLocks noGrp="1"/>
          </p:cNvSpPr>
          <p:nvPr>
            <p:ph type="sldNum" sz="quarter" idx="4"/>
          </p:nvPr>
        </p:nvSpPr>
        <p:spPr/>
        <p:txBody>
          <a:bodyPr/>
          <a:lstStyle/>
          <a:p>
            <a:fld id="{C014DD1E-5D91-48A3-AD6D-45FBA980D106}" type="slidenum">
              <a:rPr lang="en-US" smtClean="0"/>
              <a:pPr/>
              <a:t>45</a:t>
            </a:fld>
            <a:endParaRPr lang="en-US" dirty="0"/>
          </a:p>
        </p:txBody>
      </p:sp>
    </p:spTree>
    <p:extLst>
      <p:ext uri="{BB962C8B-B14F-4D97-AF65-F5344CB8AC3E}">
        <p14:creationId xmlns:p14="http://schemas.microsoft.com/office/powerpoint/2010/main" val="349701396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62600"/>
            <a:ext cx="8938472" cy="820600"/>
          </a:xfrm>
        </p:spPr>
        <p:txBody>
          <a:bodyPr/>
          <a:lstStyle/>
          <a:p>
            <a:r>
              <a:rPr lang="en-US" smtClean="0"/>
              <a:t>Exercise </a:t>
            </a:r>
            <a:r>
              <a:rPr lang="en-US" dirty="0" smtClean="0"/>
              <a:t>in Class</a:t>
            </a:r>
            <a:endParaRPr lang="en-US" dirty="0"/>
          </a:p>
        </p:txBody>
      </p:sp>
      <p:pic>
        <p:nvPicPr>
          <p:cNvPr id="1028" name="Picture 4" descr="https://lh5.googleusercontent.com/-hEKQOWAu9VU/U4Ru_nV7_PI/AAAAAAAAIH8/EwutAZyzJA8/w1044-h587-no/DSC066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484" y="1143000"/>
            <a:ext cx="7215928" cy="40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95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47</a:t>
            </a:fld>
            <a:endParaRPr lang="en-US" dirty="0"/>
          </a:p>
        </p:txBody>
      </p:sp>
      <p:sp>
        <p:nvSpPr>
          <p:cNvPr id="3" name="Content Placeholder 2"/>
          <p:cNvSpPr>
            <a:spLocks noGrp="1"/>
          </p:cNvSpPr>
          <p:nvPr>
            <p:ph idx="1"/>
          </p:nvPr>
        </p:nvSpPr>
        <p:spPr/>
        <p:txBody>
          <a:bodyPr/>
          <a:lstStyle/>
          <a:p>
            <a:pPr>
              <a:lnSpc>
                <a:spcPct val="110000"/>
              </a:lnSpc>
            </a:pPr>
            <a:r>
              <a:rPr lang="en-US" dirty="0" smtClean="0"/>
              <a:t>Using inheritance we can create inheritance hierarchies</a:t>
            </a:r>
          </a:p>
          <a:p>
            <a:pPr lvl="1">
              <a:lnSpc>
                <a:spcPct val="110000"/>
              </a:lnSpc>
            </a:pPr>
            <a:r>
              <a:rPr lang="en-US" dirty="0" smtClean="0"/>
              <a:t>Easily represented by UML class diagrams</a:t>
            </a:r>
          </a:p>
          <a:p>
            <a:pPr>
              <a:lnSpc>
                <a:spcPct val="110000"/>
              </a:lnSpc>
            </a:pPr>
            <a:r>
              <a:rPr lang="en-US" dirty="0" smtClean="0">
                <a:solidFill>
                  <a:schemeClr val="tx2">
                    <a:lumMod val="75000"/>
                  </a:schemeClr>
                </a:solidFill>
              </a:rPr>
              <a:t>UML class diagrams</a:t>
            </a:r>
          </a:p>
          <a:p>
            <a:pPr lvl="1">
              <a:lnSpc>
                <a:spcPct val="110000"/>
              </a:lnSpc>
            </a:pPr>
            <a:r>
              <a:rPr lang="en-US" dirty="0" smtClean="0"/>
              <a:t>Classes are represented by rectangles</a:t>
            </a:r>
          </a:p>
          <a:p>
            <a:pPr lvl="2">
              <a:lnSpc>
                <a:spcPct val="110000"/>
              </a:lnSpc>
            </a:pPr>
            <a:r>
              <a:rPr lang="en-US" dirty="0" smtClean="0"/>
              <a:t>Holding their methods and data</a:t>
            </a:r>
          </a:p>
          <a:p>
            <a:pPr lvl="1">
              <a:lnSpc>
                <a:spcPct val="110000"/>
              </a:lnSpc>
            </a:pPr>
            <a:r>
              <a:rPr lang="en-US" dirty="0" smtClean="0"/>
              <a:t>Relations between classes are shown as arrows</a:t>
            </a:r>
          </a:p>
          <a:p>
            <a:pPr lvl="2">
              <a:lnSpc>
                <a:spcPct val="110000"/>
              </a:lnSpc>
            </a:pPr>
            <a:r>
              <a:rPr lang="en-US" dirty="0" smtClean="0"/>
              <a:t>Closed triangle arrow means inheritance</a:t>
            </a:r>
          </a:p>
          <a:p>
            <a:pPr lvl="2">
              <a:lnSpc>
                <a:spcPct val="110000"/>
              </a:lnSpc>
            </a:pPr>
            <a:r>
              <a:rPr lang="en-US" dirty="0" smtClean="0"/>
              <a:t>Other arrows mean some kind of associations</a:t>
            </a:r>
            <a:endParaRPr lang="en-US" dirty="0"/>
          </a:p>
        </p:txBody>
      </p:sp>
      <p:sp>
        <p:nvSpPr>
          <p:cNvPr id="2" name="Title 1"/>
          <p:cNvSpPr>
            <a:spLocks noGrp="1"/>
          </p:cNvSpPr>
          <p:nvPr>
            <p:ph type="title"/>
          </p:nvPr>
        </p:nvSpPr>
        <p:spPr/>
        <p:txBody>
          <a:bodyPr/>
          <a:lstStyle/>
          <a:p>
            <a:r>
              <a:rPr lang="en-US" dirty="0" smtClean="0"/>
              <a:t>Inheritance Hierarchies</a:t>
            </a:r>
            <a:endParaRPr lang="en-US" dirty="0"/>
          </a:p>
        </p:txBody>
      </p:sp>
      <p:pic>
        <p:nvPicPr>
          <p:cNvPr id="7" name="Picture 6"/>
          <p:cNvPicPr>
            <a:picLocks noChangeAspect="1"/>
          </p:cNvPicPr>
          <p:nvPr/>
        </p:nvPicPr>
        <p:blipFill>
          <a:blip r:embed="rId2"/>
          <a:stretch>
            <a:fillRect/>
          </a:stretch>
        </p:blipFill>
        <p:spPr>
          <a:xfrm>
            <a:off x="8380412" y="2209800"/>
            <a:ext cx="3019846" cy="2210108"/>
          </a:xfrm>
          <a:prstGeom prst="roundRect">
            <a:avLst>
              <a:gd name="adj" fmla="val 3699"/>
            </a:avLst>
          </a:prstGeom>
        </p:spPr>
      </p:pic>
    </p:spTree>
    <p:extLst>
      <p:ext uri="{BB962C8B-B14F-4D97-AF65-F5344CB8AC3E}">
        <p14:creationId xmlns:p14="http://schemas.microsoft.com/office/powerpoint/2010/main" val="3394167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48</a:t>
            </a:fld>
            <a:endParaRPr lang="en-US" dirty="0"/>
          </a:p>
        </p:txBody>
      </p:sp>
      <p:sp>
        <p:nvSpPr>
          <p:cNvPr id="2" name="Title 1"/>
          <p:cNvSpPr>
            <a:spLocks noGrp="1"/>
          </p:cNvSpPr>
          <p:nvPr>
            <p:ph type="title"/>
          </p:nvPr>
        </p:nvSpPr>
        <p:spPr/>
        <p:txBody>
          <a:bodyPr/>
          <a:lstStyle/>
          <a:p>
            <a:r>
              <a:rPr lang="en-US" dirty="0" smtClean="0"/>
              <a:t>UML Class Diagram – Example</a:t>
            </a:r>
            <a:endParaRPr lang="en-US" dirty="0"/>
          </a:p>
        </p:txBody>
      </p:sp>
      <p:grpSp>
        <p:nvGrpSpPr>
          <p:cNvPr id="128" name="Group 127"/>
          <p:cNvGrpSpPr/>
          <p:nvPr/>
        </p:nvGrpSpPr>
        <p:grpSpPr>
          <a:xfrm>
            <a:off x="2539338" y="1162050"/>
            <a:ext cx="7058303" cy="5327650"/>
            <a:chOff x="1905000" y="1162050"/>
            <a:chExt cx="5295106" cy="5327650"/>
          </a:xfrm>
        </p:grpSpPr>
        <p:sp>
          <p:nvSpPr>
            <p:cNvPr id="377" name="Rectangle 9"/>
            <p:cNvSpPr>
              <a:spLocks noChangeArrowheads="1"/>
            </p:cNvSpPr>
            <p:nvPr/>
          </p:nvSpPr>
          <p:spPr bwMode="auto">
            <a:xfrm>
              <a:off x="5283200" y="1703388"/>
              <a:ext cx="774700" cy="19050"/>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78" name="Freeform 10"/>
            <p:cNvSpPr>
              <a:spLocks/>
            </p:cNvSpPr>
            <p:nvPr/>
          </p:nvSpPr>
          <p:spPr bwMode="auto">
            <a:xfrm>
              <a:off x="4292600" y="2954338"/>
              <a:ext cx="88900" cy="52388"/>
            </a:xfrm>
            <a:custGeom>
              <a:avLst/>
              <a:gdLst/>
              <a:ahLst/>
              <a:cxnLst>
                <a:cxn ang="0">
                  <a:pos x="254" y="168"/>
                </a:cxn>
                <a:cxn ang="0">
                  <a:pos x="0" y="53"/>
                </a:cxn>
                <a:cxn ang="0">
                  <a:pos x="24" y="0"/>
                </a:cxn>
                <a:cxn ang="0">
                  <a:pos x="278" y="116"/>
                </a:cxn>
                <a:cxn ang="0">
                  <a:pos x="254" y="168"/>
                </a:cxn>
              </a:cxnLst>
              <a:rect l="0" t="0" r="r" b="b"/>
              <a:pathLst>
                <a:path w="278" h="168">
                  <a:moveTo>
                    <a:pt x="254" y="168"/>
                  </a:moveTo>
                  <a:lnTo>
                    <a:pt x="0" y="53"/>
                  </a:lnTo>
                  <a:lnTo>
                    <a:pt x="24" y="0"/>
                  </a:lnTo>
                  <a:lnTo>
                    <a:pt x="278" y="116"/>
                  </a:lnTo>
                  <a:lnTo>
                    <a:pt x="254" y="168"/>
                  </a:lnTo>
                  <a:close/>
                </a:path>
              </a:pathLst>
            </a:custGeom>
            <a:solidFill>
              <a:schemeClr val="accent5">
                <a:lumMod val="20000"/>
                <a:lumOff val="80000"/>
              </a:schemeClr>
            </a:solidFill>
            <a:ln w="9525">
              <a:noFill/>
              <a:round/>
              <a:headEnd/>
              <a:tailEnd/>
            </a:ln>
          </p:spPr>
          <p:txBody>
            <a:bodyPr/>
            <a:lstStyle/>
            <a:p>
              <a:endParaRPr lang="bg-BG" b="1"/>
            </a:p>
          </p:txBody>
        </p:sp>
        <p:sp>
          <p:nvSpPr>
            <p:cNvPr id="379" name="Freeform 11"/>
            <p:cNvSpPr>
              <a:spLocks/>
            </p:cNvSpPr>
            <p:nvPr/>
          </p:nvSpPr>
          <p:spPr bwMode="auto">
            <a:xfrm>
              <a:off x="4157663" y="2844800"/>
              <a:ext cx="109538" cy="88900"/>
            </a:xfrm>
            <a:custGeom>
              <a:avLst/>
              <a:gdLst/>
              <a:ahLst/>
              <a:cxnLst>
                <a:cxn ang="0">
                  <a:pos x="308" y="278"/>
                </a:cxn>
                <a:cxn ang="0">
                  <a:pos x="0" y="46"/>
                </a:cxn>
                <a:cxn ang="0">
                  <a:pos x="34" y="0"/>
                </a:cxn>
                <a:cxn ang="0">
                  <a:pos x="343" y="232"/>
                </a:cxn>
                <a:cxn ang="0">
                  <a:pos x="308" y="278"/>
                </a:cxn>
              </a:cxnLst>
              <a:rect l="0" t="0" r="r" b="b"/>
              <a:pathLst>
                <a:path w="343" h="278">
                  <a:moveTo>
                    <a:pt x="308" y="278"/>
                  </a:moveTo>
                  <a:lnTo>
                    <a:pt x="0" y="46"/>
                  </a:lnTo>
                  <a:lnTo>
                    <a:pt x="34" y="0"/>
                  </a:lnTo>
                  <a:lnTo>
                    <a:pt x="343" y="232"/>
                  </a:lnTo>
                  <a:lnTo>
                    <a:pt x="308" y="278"/>
                  </a:lnTo>
                  <a:close/>
                </a:path>
              </a:pathLst>
            </a:custGeom>
            <a:solidFill>
              <a:schemeClr val="accent5">
                <a:lumMod val="20000"/>
                <a:lumOff val="80000"/>
              </a:schemeClr>
            </a:solidFill>
            <a:ln w="9525">
              <a:noFill/>
              <a:round/>
              <a:headEnd/>
              <a:tailEnd/>
            </a:ln>
          </p:spPr>
          <p:txBody>
            <a:bodyPr/>
            <a:lstStyle/>
            <a:p>
              <a:endParaRPr lang="bg-BG" b="1"/>
            </a:p>
          </p:txBody>
        </p:sp>
        <p:sp>
          <p:nvSpPr>
            <p:cNvPr id="380" name="Freeform 12"/>
            <p:cNvSpPr>
              <a:spLocks/>
            </p:cNvSpPr>
            <p:nvPr/>
          </p:nvSpPr>
          <p:spPr bwMode="auto">
            <a:xfrm>
              <a:off x="3998913" y="2746375"/>
              <a:ext cx="107950" cy="76200"/>
            </a:xfrm>
            <a:custGeom>
              <a:avLst/>
              <a:gdLst/>
              <a:ahLst/>
              <a:cxnLst>
                <a:cxn ang="0">
                  <a:pos x="309" y="242"/>
                </a:cxn>
                <a:cxn ang="0">
                  <a:pos x="0" y="49"/>
                </a:cxn>
                <a:cxn ang="0">
                  <a:pos x="31" y="0"/>
                </a:cxn>
                <a:cxn ang="0">
                  <a:pos x="339" y="193"/>
                </a:cxn>
                <a:cxn ang="0">
                  <a:pos x="309" y="242"/>
                </a:cxn>
              </a:cxnLst>
              <a:rect l="0" t="0" r="r" b="b"/>
              <a:pathLst>
                <a:path w="339" h="242">
                  <a:moveTo>
                    <a:pt x="309" y="242"/>
                  </a:moveTo>
                  <a:lnTo>
                    <a:pt x="0" y="49"/>
                  </a:lnTo>
                  <a:lnTo>
                    <a:pt x="31" y="0"/>
                  </a:lnTo>
                  <a:lnTo>
                    <a:pt x="339" y="193"/>
                  </a:lnTo>
                  <a:lnTo>
                    <a:pt x="309" y="242"/>
                  </a:lnTo>
                  <a:close/>
                </a:path>
              </a:pathLst>
            </a:custGeom>
            <a:solidFill>
              <a:schemeClr val="accent5">
                <a:lumMod val="20000"/>
                <a:lumOff val="80000"/>
              </a:schemeClr>
            </a:solidFill>
            <a:ln w="9525">
              <a:noFill/>
              <a:round/>
              <a:headEnd/>
              <a:tailEnd/>
            </a:ln>
          </p:spPr>
          <p:txBody>
            <a:bodyPr/>
            <a:lstStyle/>
            <a:p>
              <a:endParaRPr lang="bg-BG" b="1"/>
            </a:p>
          </p:txBody>
        </p:sp>
        <p:sp>
          <p:nvSpPr>
            <p:cNvPr id="381" name="Freeform 13"/>
            <p:cNvSpPr>
              <a:spLocks/>
            </p:cNvSpPr>
            <p:nvPr/>
          </p:nvSpPr>
          <p:spPr bwMode="auto">
            <a:xfrm>
              <a:off x="3851275" y="2636838"/>
              <a:ext cx="109538" cy="87313"/>
            </a:xfrm>
            <a:custGeom>
              <a:avLst/>
              <a:gdLst/>
              <a:ahLst/>
              <a:cxnLst>
                <a:cxn ang="0">
                  <a:pos x="309" y="277"/>
                </a:cxn>
                <a:cxn ang="0">
                  <a:pos x="0" y="47"/>
                </a:cxn>
                <a:cxn ang="0">
                  <a:pos x="35" y="0"/>
                </a:cxn>
                <a:cxn ang="0">
                  <a:pos x="343" y="232"/>
                </a:cxn>
                <a:cxn ang="0">
                  <a:pos x="309" y="277"/>
                </a:cxn>
              </a:cxnLst>
              <a:rect l="0" t="0" r="r" b="b"/>
              <a:pathLst>
                <a:path w="343" h="277">
                  <a:moveTo>
                    <a:pt x="309" y="277"/>
                  </a:moveTo>
                  <a:lnTo>
                    <a:pt x="0" y="47"/>
                  </a:lnTo>
                  <a:lnTo>
                    <a:pt x="35" y="0"/>
                  </a:lnTo>
                  <a:lnTo>
                    <a:pt x="343" y="232"/>
                  </a:lnTo>
                  <a:lnTo>
                    <a:pt x="309" y="277"/>
                  </a:lnTo>
                  <a:close/>
                </a:path>
              </a:pathLst>
            </a:custGeom>
            <a:solidFill>
              <a:schemeClr val="accent5">
                <a:lumMod val="20000"/>
                <a:lumOff val="80000"/>
              </a:schemeClr>
            </a:solidFill>
            <a:ln w="9525">
              <a:noFill/>
              <a:round/>
              <a:headEnd/>
              <a:tailEnd/>
            </a:ln>
          </p:spPr>
          <p:txBody>
            <a:bodyPr/>
            <a:lstStyle/>
            <a:p>
              <a:endParaRPr lang="bg-BG" b="1"/>
            </a:p>
          </p:txBody>
        </p:sp>
        <p:sp>
          <p:nvSpPr>
            <p:cNvPr id="382" name="Freeform 14"/>
            <p:cNvSpPr>
              <a:spLocks/>
            </p:cNvSpPr>
            <p:nvPr/>
          </p:nvSpPr>
          <p:spPr bwMode="auto">
            <a:xfrm>
              <a:off x="3692525" y="2538413"/>
              <a:ext cx="120650" cy="88900"/>
            </a:xfrm>
            <a:custGeom>
              <a:avLst/>
              <a:gdLst/>
              <a:ahLst/>
              <a:cxnLst>
                <a:cxn ang="0">
                  <a:pos x="348" y="279"/>
                </a:cxn>
                <a:cxn ang="0">
                  <a:pos x="0" y="48"/>
                </a:cxn>
                <a:cxn ang="0">
                  <a:pos x="33" y="0"/>
                </a:cxn>
                <a:cxn ang="0">
                  <a:pos x="379" y="232"/>
                </a:cxn>
                <a:cxn ang="0">
                  <a:pos x="348" y="279"/>
                </a:cxn>
              </a:cxnLst>
              <a:rect l="0" t="0" r="r" b="b"/>
              <a:pathLst>
                <a:path w="379" h="279">
                  <a:moveTo>
                    <a:pt x="348" y="279"/>
                  </a:moveTo>
                  <a:lnTo>
                    <a:pt x="0" y="48"/>
                  </a:lnTo>
                  <a:lnTo>
                    <a:pt x="33" y="0"/>
                  </a:lnTo>
                  <a:lnTo>
                    <a:pt x="379" y="232"/>
                  </a:lnTo>
                  <a:lnTo>
                    <a:pt x="348" y="279"/>
                  </a:lnTo>
                  <a:close/>
                </a:path>
              </a:pathLst>
            </a:custGeom>
            <a:solidFill>
              <a:schemeClr val="accent5">
                <a:lumMod val="20000"/>
                <a:lumOff val="80000"/>
              </a:schemeClr>
            </a:solidFill>
            <a:ln w="9525">
              <a:noFill/>
              <a:round/>
              <a:headEnd/>
              <a:tailEnd/>
            </a:ln>
          </p:spPr>
          <p:txBody>
            <a:bodyPr/>
            <a:lstStyle/>
            <a:p>
              <a:endParaRPr lang="bg-BG" b="1"/>
            </a:p>
          </p:txBody>
        </p:sp>
        <p:sp>
          <p:nvSpPr>
            <p:cNvPr id="383" name="Freeform 15"/>
            <p:cNvSpPr>
              <a:spLocks/>
            </p:cNvSpPr>
            <p:nvPr/>
          </p:nvSpPr>
          <p:spPr bwMode="auto">
            <a:xfrm>
              <a:off x="3544888" y="2428875"/>
              <a:ext cx="109538" cy="87313"/>
            </a:xfrm>
            <a:custGeom>
              <a:avLst/>
              <a:gdLst/>
              <a:ahLst/>
              <a:cxnLst>
                <a:cxn ang="0">
                  <a:pos x="309" y="277"/>
                </a:cxn>
                <a:cxn ang="0">
                  <a:pos x="0" y="46"/>
                </a:cxn>
                <a:cxn ang="0">
                  <a:pos x="35" y="0"/>
                </a:cxn>
                <a:cxn ang="0">
                  <a:pos x="344" y="231"/>
                </a:cxn>
                <a:cxn ang="0">
                  <a:pos x="309" y="277"/>
                </a:cxn>
              </a:cxnLst>
              <a:rect l="0" t="0" r="r" b="b"/>
              <a:pathLst>
                <a:path w="344" h="277">
                  <a:moveTo>
                    <a:pt x="309" y="277"/>
                  </a:moveTo>
                  <a:lnTo>
                    <a:pt x="0" y="46"/>
                  </a:lnTo>
                  <a:lnTo>
                    <a:pt x="35" y="0"/>
                  </a:lnTo>
                  <a:lnTo>
                    <a:pt x="344" y="231"/>
                  </a:lnTo>
                  <a:lnTo>
                    <a:pt x="309" y="277"/>
                  </a:lnTo>
                  <a:close/>
                </a:path>
              </a:pathLst>
            </a:custGeom>
            <a:solidFill>
              <a:schemeClr val="accent5">
                <a:lumMod val="20000"/>
                <a:lumOff val="80000"/>
              </a:schemeClr>
            </a:solidFill>
            <a:ln w="9525">
              <a:noFill/>
              <a:round/>
              <a:headEnd/>
              <a:tailEnd/>
            </a:ln>
          </p:spPr>
          <p:txBody>
            <a:bodyPr/>
            <a:lstStyle/>
            <a:p>
              <a:endParaRPr lang="bg-BG" b="1"/>
            </a:p>
          </p:txBody>
        </p:sp>
        <p:sp>
          <p:nvSpPr>
            <p:cNvPr id="384" name="Freeform 16"/>
            <p:cNvSpPr>
              <a:spLocks/>
            </p:cNvSpPr>
            <p:nvPr/>
          </p:nvSpPr>
          <p:spPr bwMode="auto">
            <a:xfrm>
              <a:off x="3398838" y="2330450"/>
              <a:ext cx="107950" cy="87313"/>
            </a:xfrm>
            <a:custGeom>
              <a:avLst/>
              <a:gdLst/>
              <a:ahLst/>
              <a:cxnLst>
                <a:cxn ang="0">
                  <a:pos x="308" y="277"/>
                </a:cxn>
                <a:cxn ang="0">
                  <a:pos x="0" y="47"/>
                </a:cxn>
                <a:cxn ang="0">
                  <a:pos x="33" y="0"/>
                </a:cxn>
                <a:cxn ang="0">
                  <a:pos x="343" y="231"/>
                </a:cxn>
                <a:cxn ang="0">
                  <a:pos x="308" y="277"/>
                </a:cxn>
              </a:cxnLst>
              <a:rect l="0" t="0" r="r" b="b"/>
              <a:pathLst>
                <a:path w="343" h="277">
                  <a:moveTo>
                    <a:pt x="308" y="277"/>
                  </a:moveTo>
                  <a:lnTo>
                    <a:pt x="0" y="47"/>
                  </a:lnTo>
                  <a:lnTo>
                    <a:pt x="33" y="0"/>
                  </a:lnTo>
                  <a:lnTo>
                    <a:pt x="343" y="231"/>
                  </a:lnTo>
                  <a:lnTo>
                    <a:pt x="308" y="277"/>
                  </a:lnTo>
                  <a:close/>
                </a:path>
              </a:pathLst>
            </a:custGeom>
            <a:solidFill>
              <a:schemeClr val="accent5">
                <a:lumMod val="20000"/>
                <a:lumOff val="80000"/>
              </a:schemeClr>
            </a:solidFill>
            <a:ln w="9525">
              <a:noFill/>
              <a:round/>
              <a:headEnd/>
              <a:tailEnd/>
            </a:ln>
          </p:spPr>
          <p:txBody>
            <a:bodyPr/>
            <a:lstStyle/>
            <a:p>
              <a:endParaRPr lang="bg-BG" b="1"/>
            </a:p>
          </p:txBody>
        </p:sp>
        <p:sp>
          <p:nvSpPr>
            <p:cNvPr id="385" name="Freeform 17"/>
            <p:cNvSpPr>
              <a:spLocks/>
            </p:cNvSpPr>
            <p:nvPr/>
          </p:nvSpPr>
          <p:spPr bwMode="auto">
            <a:xfrm>
              <a:off x="3240088" y="2232025"/>
              <a:ext cx="107950" cy="76200"/>
            </a:xfrm>
            <a:custGeom>
              <a:avLst/>
              <a:gdLst/>
              <a:ahLst/>
              <a:cxnLst>
                <a:cxn ang="0">
                  <a:pos x="309" y="242"/>
                </a:cxn>
                <a:cxn ang="0">
                  <a:pos x="0" y="49"/>
                </a:cxn>
                <a:cxn ang="0">
                  <a:pos x="30" y="0"/>
                </a:cxn>
                <a:cxn ang="0">
                  <a:pos x="340" y="193"/>
                </a:cxn>
                <a:cxn ang="0">
                  <a:pos x="309" y="242"/>
                </a:cxn>
              </a:cxnLst>
              <a:rect l="0" t="0" r="r" b="b"/>
              <a:pathLst>
                <a:path w="340" h="242">
                  <a:moveTo>
                    <a:pt x="309" y="242"/>
                  </a:moveTo>
                  <a:lnTo>
                    <a:pt x="0" y="49"/>
                  </a:lnTo>
                  <a:lnTo>
                    <a:pt x="30" y="0"/>
                  </a:lnTo>
                  <a:lnTo>
                    <a:pt x="340" y="193"/>
                  </a:lnTo>
                  <a:lnTo>
                    <a:pt x="309" y="242"/>
                  </a:lnTo>
                  <a:close/>
                </a:path>
              </a:pathLst>
            </a:custGeom>
            <a:solidFill>
              <a:schemeClr val="accent5">
                <a:lumMod val="20000"/>
                <a:lumOff val="80000"/>
              </a:schemeClr>
            </a:solidFill>
            <a:ln w="9525">
              <a:noFill/>
              <a:round/>
              <a:headEnd/>
              <a:tailEnd/>
            </a:ln>
          </p:spPr>
          <p:txBody>
            <a:bodyPr/>
            <a:lstStyle/>
            <a:p>
              <a:endParaRPr lang="bg-BG" b="1"/>
            </a:p>
          </p:txBody>
        </p:sp>
        <p:sp>
          <p:nvSpPr>
            <p:cNvPr id="386" name="Freeform 18"/>
            <p:cNvSpPr>
              <a:spLocks/>
            </p:cNvSpPr>
            <p:nvPr/>
          </p:nvSpPr>
          <p:spPr bwMode="auto">
            <a:xfrm>
              <a:off x="3092450" y="2122488"/>
              <a:ext cx="107950" cy="87313"/>
            </a:xfrm>
            <a:custGeom>
              <a:avLst/>
              <a:gdLst/>
              <a:ahLst/>
              <a:cxnLst>
                <a:cxn ang="0">
                  <a:pos x="308" y="277"/>
                </a:cxn>
                <a:cxn ang="0">
                  <a:pos x="0" y="45"/>
                </a:cxn>
                <a:cxn ang="0">
                  <a:pos x="34" y="0"/>
                </a:cxn>
                <a:cxn ang="0">
                  <a:pos x="343" y="230"/>
                </a:cxn>
                <a:cxn ang="0">
                  <a:pos x="308" y="277"/>
                </a:cxn>
              </a:cxnLst>
              <a:rect l="0" t="0" r="r" b="b"/>
              <a:pathLst>
                <a:path w="343" h="277">
                  <a:moveTo>
                    <a:pt x="308" y="277"/>
                  </a:moveTo>
                  <a:lnTo>
                    <a:pt x="0" y="45"/>
                  </a:lnTo>
                  <a:lnTo>
                    <a:pt x="34" y="0"/>
                  </a:lnTo>
                  <a:lnTo>
                    <a:pt x="343" y="230"/>
                  </a:lnTo>
                  <a:lnTo>
                    <a:pt x="308" y="277"/>
                  </a:lnTo>
                  <a:close/>
                </a:path>
              </a:pathLst>
            </a:custGeom>
            <a:solidFill>
              <a:srgbClr val="008483"/>
            </a:solidFill>
            <a:ln w="9525">
              <a:noFill/>
              <a:round/>
              <a:headEnd/>
              <a:tailEnd/>
            </a:ln>
          </p:spPr>
          <p:txBody>
            <a:bodyPr/>
            <a:lstStyle/>
            <a:p>
              <a:endParaRPr lang="bg-BG" b="1"/>
            </a:p>
          </p:txBody>
        </p:sp>
        <p:sp>
          <p:nvSpPr>
            <p:cNvPr id="387" name="Rectangle 19"/>
            <p:cNvSpPr>
              <a:spLocks noChangeArrowheads="1"/>
            </p:cNvSpPr>
            <p:nvPr/>
          </p:nvSpPr>
          <p:spPr bwMode="auto">
            <a:xfrm>
              <a:off x="4705350" y="2276475"/>
              <a:ext cx="19050" cy="722313"/>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88" name="Rectangle 20"/>
            <p:cNvSpPr>
              <a:spLocks noChangeArrowheads="1"/>
            </p:cNvSpPr>
            <p:nvPr/>
          </p:nvSpPr>
          <p:spPr bwMode="auto">
            <a:xfrm>
              <a:off x="2744788" y="4346575"/>
              <a:ext cx="19050" cy="97948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89" name="Freeform 21"/>
            <p:cNvSpPr>
              <a:spLocks/>
            </p:cNvSpPr>
            <p:nvPr/>
          </p:nvSpPr>
          <p:spPr bwMode="auto">
            <a:xfrm>
              <a:off x="3114675" y="4619625"/>
              <a:ext cx="2578100" cy="715963"/>
            </a:xfrm>
            <a:custGeom>
              <a:avLst/>
              <a:gdLst/>
              <a:ahLst/>
              <a:cxnLst>
                <a:cxn ang="0">
                  <a:pos x="0" y="2199"/>
                </a:cxn>
                <a:cxn ang="0">
                  <a:pos x="8106" y="0"/>
                </a:cxn>
                <a:cxn ang="0">
                  <a:pos x="8121" y="56"/>
                </a:cxn>
                <a:cxn ang="0">
                  <a:pos x="16" y="2255"/>
                </a:cxn>
                <a:cxn ang="0">
                  <a:pos x="0" y="2199"/>
                </a:cxn>
              </a:cxnLst>
              <a:rect l="0" t="0" r="r" b="b"/>
              <a:pathLst>
                <a:path w="8121" h="2255">
                  <a:moveTo>
                    <a:pt x="0" y="2199"/>
                  </a:moveTo>
                  <a:lnTo>
                    <a:pt x="8106" y="0"/>
                  </a:lnTo>
                  <a:lnTo>
                    <a:pt x="8121" y="56"/>
                  </a:lnTo>
                  <a:lnTo>
                    <a:pt x="16" y="2255"/>
                  </a:lnTo>
                  <a:lnTo>
                    <a:pt x="0" y="2199"/>
                  </a:lnTo>
                  <a:close/>
                </a:path>
              </a:pathLst>
            </a:custGeom>
            <a:solidFill>
              <a:schemeClr val="accent5">
                <a:lumMod val="20000"/>
                <a:lumOff val="80000"/>
              </a:schemeClr>
            </a:solidFill>
            <a:ln w="9525">
              <a:noFill/>
              <a:round/>
              <a:headEnd/>
              <a:tailEnd/>
            </a:ln>
          </p:spPr>
          <p:txBody>
            <a:bodyPr/>
            <a:lstStyle/>
            <a:p>
              <a:endParaRPr lang="bg-BG" b="1"/>
            </a:p>
          </p:txBody>
        </p:sp>
        <p:sp>
          <p:nvSpPr>
            <p:cNvPr id="390" name="Rectangle 22"/>
            <p:cNvSpPr>
              <a:spLocks noChangeArrowheads="1"/>
            </p:cNvSpPr>
            <p:nvPr/>
          </p:nvSpPr>
          <p:spPr bwMode="auto">
            <a:xfrm>
              <a:off x="2622550" y="281622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1" name="Rectangle 23"/>
            <p:cNvSpPr>
              <a:spLocks noChangeArrowheads="1"/>
            </p:cNvSpPr>
            <p:nvPr/>
          </p:nvSpPr>
          <p:spPr bwMode="auto">
            <a:xfrm>
              <a:off x="2622550" y="263207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2" name="Rectangle 24"/>
            <p:cNvSpPr>
              <a:spLocks noChangeArrowheads="1"/>
            </p:cNvSpPr>
            <p:nvPr/>
          </p:nvSpPr>
          <p:spPr bwMode="auto">
            <a:xfrm>
              <a:off x="2622550" y="244792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3" name="Rectangle 25"/>
            <p:cNvSpPr>
              <a:spLocks noChangeArrowheads="1"/>
            </p:cNvSpPr>
            <p:nvPr/>
          </p:nvSpPr>
          <p:spPr bwMode="auto">
            <a:xfrm>
              <a:off x="2622550" y="2263775"/>
              <a:ext cx="19050" cy="123825"/>
            </a:xfrm>
            <a:prstGeom prst="rect">
              <a:avLst/>
            </a:prstGeom>
            <a:solidFill>
              <a:srgbClr val="008483"/>
            </a:solidFill>
            <a:ln w="9525">
              <a:noFill/>
              <a:miter lim="800000"/>
              <a:headEnd/>
              <a:tailEnd/>
            </a:ln>
          </p:spPr>
          <p:txBody>
            <a:bodyPr/>
            <a:lstStyle/>
            <a:p>
              <a:endParaRPr lang="bg-BG" b="1"/>
            </a:p>
          </p:txBody>
        </p:sp>
        <p:sp>
          <p:nvSpPr>
            <p:cNvPr id="394" name="Rectangle 26"/>
            <p:cNvSpPr>
              <a:spLocks noChangeArrowheads="1"/>
            </p:cNvSpPr>
            <p:nvPr/>
          </p:nvSpPr>
          <p:spPr bwMode="auto">
            <a:xfrm>
              <a:off x="2622550" y="2117725"/>
              <a:ext cx="19050" cy="85725"/>
            </a:xfrm>
            <a:prstGeom prst="rect">
              <a:avLst/>
            </a:prstGeom>
            <a:solidFill>
              <a:srgbClr val="008483"/>
            </a:solidFill>
            <a:ln w="9525">
              <a:noFill/>
              <a:miter lim="800000"/>
              <a:headEnd/>
              <a:tailEnd/>
            </a:ln>
          </p:spPr>
          <p:txBody>
            <a:bodyPr/>
            <a:lstStyle/>
            <a:p>
              <a:endParaRPr lang="bg-BG" b="1"/>
            </a:p>
          </p:txBody>
        </p:sp>
        <p:sp>
          <p:nvSpPr>
            <p:cNvPr id="395" name="Freeform 27"/>
            <p:cNvSpPr>
              <a:spLocks/>
            </p:cNvSpPr>
            <p:nvPr/>
          </p:nvSpPr>
          <p:spPr bwMode="auto">
            <a:xfrm>
              <a:off x="2933700" y="2268538"/>
              <a:ext cx="1441450" cy="738188"/>
            </a:xfrm>
            <a:custGeom>
              <a:avLst/>
              <a:gdLst/>
              <a:ahLst/>
              <a:cxnLst>
                <a:cxn ang="0">
                  <a:pos x="0" y="2277"/>
                </a:cxn>
                <a:cxn ang="0">
                  <a:pos x="4516" y="0"/>
                </a:cxn>
                <a:cxn ang="0">
                  <a:pos x="4542" y="52"/>
                </a:cxn>
                <a:cxn ang="0">
                  <a:pos x="27" y="2328"/>
                </a:cxn>
                <a:cxn ang="0">
                  <a:pos x="0" y="2277"/>
                </a:cxn>
              </a:cxnLst>
              <a:rect l="0" t="0" r="r" b="b"/>
              <a:pathLst>
                <a:path w="4542" h="2328">
                  <a:moveTo>
                    <a:pt x="0" y="2277"/>
                  </a:moveTo>
                  <a:lnTo>
                    <a:pt x="4516" y="0"/>
                  </a:lnTo>
                  <a:lnTo>
                    <a:pt x="4542" y="52"/>
                  </a:lnTo>
                  <a:lnTo>
                    <a:pt x="27" y="2328"/>
                  </a:lnTo>
                  <a:lnTo>
                    <a:pt x="0" y="2277"/>
                  </a:lnTo>
                  <a:close/>
                </a:path>
              </a:pathLst>
            </a:custGeom>
            <a:solidFill>
              <a:schemeClr val="accent5">
                <a:lumMod val="20000"/>
                <a:lumOff val="80000"/>
              </a:schemeClr>
            </a:solidFill>
            <a:ln w="9525">
              <a:noFill/>
              <a:round/>
              <a:headEnd/>
              <a:tailEnd/>
            </a:ln>
          </p:spPr>
          <p:txBody>
            <a:bodyPr/>
            <a:lstStyle/>
            <a:p>
              <a:endParaRPr lang="bg-BG" b="1"/>
            </a:p>
          </p:txBody>
        </p:sp>
        <p:sp>
          <p:nvSpPr>
            <p:cNvPr id="396" name="Rectangle 28"/>
            <p:cNvSpPr>
              <a:spLocks noChangeArrowheads="1"/>
            </p:cNvSpPr>
            <p:nvPr/>
          </p:nvSpPr>
          <p:spPr bwMode="auto">
            <a:xfrm>
              <a:off x="4583113" y="4541838"/>
              <a:ext cx="19050" cy="784225"/>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7" name="Freeform 29"/>
            <p:cNvSpPr>
              <a:spLocks/>
            </p:cNvSpPr>
            <p:nvPr/>
          </p:nvSpPr>
          <p:spPr bwMode="auto">
            <a:xfrm>
              <a:off x="4938713" y="4730750"/>
              <a:ext cx="952500" cy="603250"/>
            </a:xfrm>
            <a:custGeom>
              <a:avLst/>
              <a:gdLst/>
              <a:ahLst/>
              <a:cxnLst>
                <a:cxn ang="0">
                  <a:pos x="0" y="1851"/>
                </a:cxn>
                <a:cxn ang="0">
                  <a:pos x="2972" y="0"/>
                </a:cxn>
                <a:cxn ang="0">
                  <a:pos x="3002" y="49"/>
                </a:cxn>
                <a:cxn ang="0">
                  <a:pos x="31" y="1901"/>
                </a:cxn>
                <a:cxn ang="0">
                  <a:pos x="0" y="1851"/>
                </a:cxn>
              </a:cxnLst>
              <a:rect l="0" t="0" r="r" b="b"/>
              <a:pathLst>
                <a:path w="3002" h="1901">
                  <a:moveTo>
                    <a:pt x="0" y="1851"/>
                  </a:moveTo>
                  <a:lnTo>
                    <a:pt x="2972" y="0"/>
                  </a:lnTo>
                  <a:lnTo>
                    <a:pt x="3002" y="49"/>
                  </a:lnTo>
                  <a:lnTo>
                    <a:pt x="31" y="1901"/>
                  </a:lnTo>
                  <a:lnTo>
                    <a:pt x="0" y="1851"/>
                  </a:lnTo>
                  <a:close/>
                </a:path>
              </a:pathLst>
            </a:custGeom>
            <a:solidFill>
              <a:schemeClr val="accent5">
                <a:lumMod val="20000"/>
                <a:lumOff val="80000"/>
              </a:schemeClr>
            </a:solidFill>
            <a:ln w="9525">
              <a:noFill/>
              <a:round/>
              <a:headEnd/>
              <a:tailEnd/>
            </a:ln>
          </p:spPr>
          <p:txBody>
            <a:bodyPr/>
            <a:lstStyle/>
            <a:p>
              <a:endParaRPr lang="bg-BG" b="1"/>
            </a:p>
          </p:txBody>
        </p:sp>
        <p:sp>
          <p:nvSpPr>
            <p:cNvPr id="398" name="Freeform 30"/>
            <p:cNvSpPr>
              <a:spLocks/>
            </p:cNvSpPr>
            <p:nvPr/>
          </p:nvSpPr>
          <p:spPr bwMode="auto">
            <a:xfrm>
              <a:off x="5903912" y="1638300"/>
              <a:ext cx="153988" cy="79375"/>
            </a:xfrm>
            <a:custGeom>
              <a:avLst/>
              <a:gdLst/>
              <a:ahLst/>
              <a:cxnLst>
                <a:cxn ang="0">
                  <a:pos x="463" y="247"/>
                </a:cxn>
                <a:cxn ang="0">
                  <a:pos x="0" y="54"/>
                </a:cxn>
                <a:cxn ang="0">
                  <a:pos x="22" y="0"/>
                </a:cxn>
                <a:cxn ang="0">
                  <a:pos x="485" y="193"/>
                </a:cxn>
                <a:cxn ang="0">
                  <a:pos x="463" y="247"/>
                </a:cxn>
              </a:cxnLst>
              <a:rect l="0" t="0" r="r" b="b"/>
              <a:pathLst>
                <a:path w="485" h="247">
                  <a:moveTo>
                    <a:pt x="463" y="247"/>
                  </a:moveTo>
                  <a:lnTo>
                    <a:pt x="0" y="54"/>
                  </a:lnTo>
                  <a:lnTo>
                    <a:pt x="22" y="0"/>
                  </a:lnTo>
                  <a:lnTo>
                    <a:pt x="485" y="193"/>
                  </a:lnTo>
                  <a:lnTo>
                    <a:pt x="463" y="247"/>
                  </a:lnTo>
                  <a:close/>
                </a:path>
              </a:pathLst>
            </a:custGeom>
            <a:solidFill>
              <a:schemeClr val="accent5">
                <a:lumMod val="20000"/>
                <a:lumOff val="80000"/>
              </a:schemeClr>
            </a:solidFill>
            <a:ln w="9525">
              <a:noFill/>
              <a:round/>
              <a:headEnd/>
              <a:tailEnd/>
            </a:ln>
          </p:spPr>
          <p:txBody>
            <a:bodyPr/>
            <a:lstStyle/>
            <a:p>
              <a:endParaRPr lang="bg-BG" b="1"/>
            </a:p>
          </p:txBody>
        </p:sp>
        <p:sp>
          <p:nvSpPr>
            <p:cNvPr id="399" name="Freeform 31"/>
            <p:cNvSpPr>
              <a:spLocks/>
            </p:cNvSpPr>
            <p:nvPr/>
          </p:nvSpPr>
          <p:spPr bwMode="auto">
            <a:xfrm>
              <a:off x="5907088" y="1704975"/>
              <a:ext cx="153988" cy="77788"/>
            </a:xfrm>
            <a:custGeom>
              <a:avLst/>
              <a:gdLst/>
              <a:ahLst/>
              <a:cxnLst>
                <a:cxn ang="0">
                  <a:pos x="485" y="54"/>
                </a:cxn>
                <a:cxn ang="0">
                  <a:pos x="22" y="246"/>
                </a:cxn>
                <a:cxn ang="0">
                  <a:pos x="0" y="193"/>
                </a:cxn>
                <a:cxn ang="0">
                  <a:pos x="463" y="0"/>
                </a:cxn>
                <a:cxn ang="0">
                  <a:pos x="485" y="54"/>
                </a:cxn>
              </a:cxnLst>
              <a:rect l="0" t="0" r="r" b="b"/>
              <a:pathLst>
                <a:path w="485" h="246">
                  <a:moveTo>
                    <a:pt x="485" y="54"/>
                  </a:moveTo>
                  <a:lnTo>
                    <a:pt x="22" y="246"/>
                  </a:lnTo>
                  <a:lnTo>
                    <a:pt x="0" y="193"/>
                  </a:lnTo>
                  <a:lnTo>
                    <a:pt x="463" y="0"/>
                  </a:lnTo>
                  <a:lnTo>
                    <a:pt x="485" y="54"/>
                  </a:lnTo>
                  <a:close/>
                </a:path>
              </a:pathLst>
            </a:custGeom>
            <a:solidFill>
              <a:schemeClr val="accent5">
                <a:lumMod val="20000"/>
                <a:lumOff val="80000"/>
              </a:schemeClr>
            </a:solidFill>
            <a:ln w="9525">
              <a:noFill/>
              <a:round/>
              <a:headEnd/>
              <a:tailEnd/>
            </a:ln>
          </p:spPr>
          <p:txBody>
            <a:bodyPr/>
            <a:lstStyle/>
            <a:p>
              <a:endParaRPr lang="bg-BG" b="1"/>
            </a:p>
          </p:txBody>
        </p:sp>
        <p:sp>
          <p:nvSpPr>
            <p:cNvPr id="400" name="Freeform 32"/>
            <p:cNvSpPr>
              <a:spLocks/>
            </p:cNvSpPr>
            <p:nvPr/>
          </p:nvSpPr>
          <p:spPr bwMode="auto">
            <a:xfrm>
              <a:off x="3073400" y="2117725"/>
              <a:ext cx="220663" cy="182563"/>
            </a:xfrm>
            <a:custGeom>
              <a:avLst/>
              <a:gdLst/>
              <a:ahLst/>
              <a:cxnLst>
                <a:cxn ang="0">
                  <a:pos x="0" y="0"/>
                </a:cxn>
                <a:cxn ang="0">
                  <a:pos x="695" y="193"/>
                </a:cxn>
                <a:cxn ang="0">
                  <a:pos x="463" y="578"/>
                </a:cxn>
                <a:cxn ang="0">
                  <a:pos x="0" y="0"/>
                </a:cxn>
              </a:cxnLst>
              <a:rect l="0" t="0" r="r" b="b"/>
              <a:pathLst>
                <a:path w="695" h="578">
                  <a:moveTo>
                    <a:pt x="0" y="0"/>
                  </a:moveTo>
                  <a:lnTo>
                    <a:pt x="695" y="193"/>
                  </a:lnTo>
                  <a:lnTo>
                    <a:pt x="463" y="578"/>
                  </a:lnTo>
                  <a:lnTo>
                    <a:pt x="0" y="0"/>
                  </a:lnTo>
                  <a:close/>
                </a:path>
              </a:pathLst>
            </a:custGeom>
            <a:solidFill>
              <a:srgbClr val="FFFFFF"/>
            </a:solidFill>
            <a:ln w="9525">
              <a:noFill/>
              <a:round/>
              <a:headEnd/>
              <a:tailEnd/>
            </a:ln>
          </p:spPr>
          <p:txBody>
            <a:bodyPr/>
            <a:lstStyle/>
            <a:p>
              <a:endParaRPr lang="bg-BG" b="1"/>
            </a:p>
          </p:txBody>
        </p:sp>
        <p:sp>
          <p:nvSpPr>
            <p:cNvPr id="401" name="Freeform 33"/>
            <p:cNvSpPr>
              <a:spLocks noEditPoints="1"/>
            </p:cNvSpPr>
            <p:nvPr/>
          </p:nvSpPr>
          <p:spPr bwMode="auto">
            <a:xfrm>
              <a:off x="3048000" y="2101850"/>
              <a:ext cx="258763" cy="214313"/>
            </a:xfrm>
            <a:custGeom>
              <a:avLst/>
              <a:gdLst/>
              <a:ahLst/>
              <a:cxnLst>
                <a:cxn ang="0">
                  <a:pos x="85" y="23"/>
                </a:cxn>
                <a:cxn ang="0">
                  <a:pos x="780" y="216"/>
                </a:cxn>
                <a:cxn ang="0">
                  <a:pos x="766" y="271"/>
                </a:cxn>
                <a:cxn ang="0">
                  <a:pos x="71" y="78"/>
                </a:cxn>
                <a:cxn ang="0">
                  <a:pos x="85" y="23"/>
                </a:cxn>
                <a:cxn ang="0">
                  <a:pos x="780" y="216"/>
                </a:cxn>
                <a:cxn ang="0">
                  <a:pos x="817" y="226"/>
                </a:cxn>
                <a:cxn ang="0">
                  <a:pos x="797" y="259"/>
                </a:cxn>
                <a:cxn ang="0">
                  <a:pos x="773" y="244"/>
                </a:cxn>
                <a:cxn ang="0">
                  <a:pos x="780" y="216"/>
                </a:cxn>
                <a:cxn ang="0">
                  <a:pos x="797" y="259"/>
                </a:cxn>
                <a:cxn ang="0">
                  <a:pos x="566" y="644"/>
                </a:cxn>
                <a:cxn ang="0">
                  <a:pos x="517" y="614"/>
                </a:cxn>
                <a:cxn ang="0">
                  <a:pos x="749" y="229"/>
                </a:cxn>
                <a:cxn ang="0">
                  <a:pos x="797" y="259"/>
                </a:cxn>
                <a:cxn ang="0">
                  <a:pos x="566" y="644"/>
                </a:cxn>
                <a:cxn ang="0">
                  <a:pos x="545" y="679"/>
                </a:cxn>
                <a:cxn ang="0">
                  <a:pos x="519" y="647"/>
                </a:cxn>
                <a:cxn ang="0">
                  <a:pos x="541" y="629"/>
                </a:cxn>
                <a:cxn ang="0">
                  <a:pos x="566" y="644"/>
                </a:cxn>
                <a:cxn ang="0">
                  <a:pos x="519" y="647"/>
                </a:cxn>
                <a:cxn ang="0">
                  <a:pos x="56" y="69"/>
                </a:cxn>
                <a:cxn ang="0">
                  <a:pos x="101" y="33"/>
                </a:cxn>
                <a:cxn ang="0">
                  <a:pos x="564" y="611"/>
                </a:cxn>
                <a:cxn ang="0">
                  <a:pos x="519" y="647"/>
                </a:cxn>
                <a:cxn ang="0">
                  <a:pos x="56" y="69"/>
                </a:cxn>
                <a:cxn ang="0">
                  <a:pos x="0" y="0"/>
                </a:cxn>
                <a:cxn ang="0">
                  <a:pos x="85" y="23"/>
                </a:cxn>
                <a:cxn ang="0">
                  <a:pos x="78" y="51"/>
                </a:cxn>
                <a:cxn ang="0">
                  <a:pos x="56" y="69"/>
                </a:cxn>
              </a:cxnLst>
              <a:rect l="0" t="0" r="r" b="b"/>
              <a:pathLst>
                <a:path w="817" h="679">
                  <a:moveTo>
                    <a:pt x="85" y="23"/>
                  </a:moveTo>
                  <a:lnTo>
                    <a:pt x="780" y="216"/>
                  </a:lnTo>
                  <a:lnTo>
                    <a:pt x="766" y="271"/>
                  </a:lnTo>
                  <a:lnTo>
                    <a:pt x="71" y="78"/>
                  </a:lnTo>
                  <a:lnTo>
                    <a:pt x="85" y="23"/>
                  </a:lnTo>
                  <a:close/>
                  <a:moveTo>
                    <a:pt x="780" y="216"/>
                  </a:moveTo>
                  <a:lnTo>
                    <a:pt x="817" y="226"/>
                  </a:lnTo>
                  <a:lnTo>
                    <a:pt x="797" y="259"/>
                  </a:lnTo>
                  <a:lnTo>
                    <a:pt x="773" y="244"/>
                  </a:lnTo>
                  <a:lnTo>
                    <a:pt x="780" y="216"/>
                  </a:lnTo>
                  <a:close/>
                  <a:moveTo>
                    <a:pt x="797" y="259"/>
                  </a:moveTo>
                  <a:lnTo>
                    <a:pt x="566" y="644"/>
                  </a:lnTo>
                  <a:lnTo>
                    <a:pt x="517" y="614"/>
                  </a:lnTo>
                  <a:lnTo>
                    <a:pt x="749" y="229"/>
                  </a:lnTo>
                  <a:lnTo>
                    <a:pt x="797" y="259"/>
                  </a:lnTo>
                  <a:close/>
                  <a:moveTo>
                    <a:pt x="566" y="644"/>
                  </a:moveTo>
                  <a:lnTo>
                    <a:pt x="545" y="679"/>
                  </a:lnTo>
                  <a:lnTo>
                    <a:pt x="519" y="647"/>
                  </a:lnTo>
                  <a:lnTo>
                    <a:pt x="541" y="629"/>
                  </a:lnTo>
                  <a:lnTo>
                    <a:pt x="566" y="644"/>
                  </a:lnTo>
                  <a:close/>
                  <a:moveTo>
                    <a:pt x="519" y="647"/>
                  </a:moveTo>
                  <a:lnTo>
                    <a:pt x="56" y="69"/>
                  </a:lnTo>
                  <a:lnTo>
                    <a:pt x="101" y="33"/>
                  </a:lnTo>
                  <a:lnTo>
                    <a:pt x="564" y="611"/>
                  </a:lnTo>
                  <a:lnTo>
                    <a:pt x="519" y="647"/>
                  </a:lnTo>
                  <a:close/>
                  <a:moveTo>
                    <a:pt x="56" y="69"/>
                  </a:moveTo>
                  <a:lnTo>
                    <a:pt x="0" y="0"/>
                  </a:lnTo>
                  <a:lnTo>
                    <a:pt x="85" y="23"/>
                  </a:lnTo>
                  <a:lnTo>
                    <a:pt x="78" y="51"/>
                  </a:lnTo>
                  <a:lnTo>
                    <a:pt x="56" y="69"/>
                  </a:lnTo>
                  <a:close/>
                </a:path>
              </a:pathLst>
            </a:custGeom>
            <a:solidFill>
              <a:srgbClr val="FFFFFF"/>
            </a:solidFill>
            <a:ln w="9525">
              <a:noFill/>
              <a:round/>
              <a:headEnd/>
              <a:tailEnd/>
            </a:ln>
          </p:spPr>
          <p:txBody>
            <a:bodyPr/>
            <a:lstStyle/>
            <a:p>
              <a:endParaRPr lang="bg-BG" b="1"/>
            </a:p>
          </p:txBody>
        </p:sp>
        <p:sp>
          <p:nvSpPr>
            <p:cNvPr id="402" name="Freeform 34"/>
            <p:cNvSpPr>
              <a:spLocks noEditPoints="1"/>
            </p:cNvSpPr>
            <p:nvPr/>
          </p:nvSpPr>
          <p:spPr bwMode="auto">
            <a:xfrm>
              <a:off x="3048000" y="2101850"/>
              <a:ext cx="258763" cy="214313"/>
            </a:xfrm>
            <a:custGeom>
              <a:avLst/>
              <a:gdLst/>
              <a:ahLst/>
              <a:cxnLst>
                <a:cxn ang="0">
                  <a:pos x="85" y="23"/>
                </a:cxn>
                <a:cxn ang="0">
                  <a:pos x="780" y="216"/>
                </a:cxn>
                <a:cxn ang="0">
                  <a:pos x="766" y="271"/>
                </a:cxn>
                <a:cxn ang="0">
                  <a:pos x="71" y="78"/>
                </a:cxn>
                <a:cxn ang="0">
                  <a:pos x="85" y="23"/>
                </a:cxn>
                <a:cxn ang="0">
                  <a:pos x="780" y="216"/>
                </a:cxn>
                <a:cxn ang="0">
                  <a:pos x="817" y="226"/>
                </a:cxn>
                <a:cxn ang="0">
                  <a:pos x="797" y="259"/>
                </a:cxn>
                <a:cxn ang="0">
                  <a:pos x="773" y="244"/>
                </a:cxn>
                <a:cxn ang="0">
                  <a:pos x="780" y="216"/>
                </a:cxn>
                <a:cxn ang="0">
                  <a:pos x="797" y="259"/>
                </a:cxn>
                <a:cxn ang="0">
                  <a:pos x="566" y="644"/>
                </a:cxn>
                <a:cxn ang="0">
                  <a:pos x="517" y="614"/>
                </a:cxn>
                <a:cxn ang="0">
                  <a:pos x="749" y="229"/>
                </a:cxn>
                <a:cxn ang="0">
                  <a:pos x="797" y="259"/>
                </a:cxn>
                <a:cxn ang="0">
                  <a:pos x="566" y="644"/>
                </a:cxn>
                <a:cxn ang="0">
                  <a:pos x="545" y="679"/>
                </a:cxn>
                <a:cxn ang="0">
                  <a:pos x="519" y="647"/>
                </a:cxn>
                <a:cxn ang="0">
                  <a:pos x="541" y="629"/>
                </a:cxn>
                <a:cxn ang="0">
                  <a:pos x="566" y="644"/>
                </a:cxn>
                <a:cxn ang="0">
                  <a:pos x="519" y="647"/>
                </a:cxn>
                <a:cxn ang="0">
                  <a:pos x="56" y="69"/>
                </a:cxn>
                <a:cxn ang="0">
                  <a:pos x="101" y="33"/>
                </a:cxn>
                <a:cxn ang="0">
                  <a:pos x="564" y="611"/>
                </a:cxn>
                <a:cxn ang="0">
                  <a:pos x="519" y="647"/>
                </a:cxn>
                <a:cxn ang="0">
                  <a:pos x="56" y="69"/>
                </a:cxn>
                <a:cxn ang="0">
                  <a:pos x="0" y="0"/>
                </a:cxn>
                <a:cxn ang="0">
                  <a:pos x="85" y="23"/>
                </a:cxn>
                <a:cxn ang="0">
                  <a:pos x="78" y="51"/>
                </a:cxn>
                <a:cxn ang="0">
                  <a:pos x="56" y="69"/>
                </a:cxn>
              </a:cxnLst>
              <a:rect l="0" t="0" r="r" b="b"/>
              <a:pathLst>
                <a:path w="817" h="679">
                  <a:moveTo>
                    <a:pt x="85" y="23"/>
                  </a:moveTo>
                  <a:lnTo>
                    <a:pt x="780" y="216"/>
                  </a:lnTo>
                  <a:lnTo>
                    <a:pt x="766" y="271"/>
                  </a:lnTo>
                  <a:lnTo>
                    <a:pt x="71" y="78"/>
                  </a:lnTo>
                  <a:lnTo>
                    <a:pt x="85" y="23"/>
                  </a:lnTo>
                  <a:close/>
                  <a:moveTo>
                    <a:pt x="780" y="216"/>
                  </a:moveTo>
                  <a:lnTo>
                    <a:pt x="817" y="226"/>
                  </a:lnTo>
                  <a:lnTo>
                    <a:pt x="797" y="259"/>
                  </a:lnTo>
                  <a:lnTo>
                    <a:pt x="773" y="244"/>
                  </a:lnTo>
                  <a:lnTo>
                    <a:pt x="780" y="216"/>
                  </a:lnTo>
                  <a:close/>
                  <a:moveTo>
                    <a:pt x="797" y="259"/>
                  </a:moveTo>
                  <a:lnTo>
                    <a:pt x="566" y="644"/>
                  </a:lnTo>
                  <a:lnTo>
                    <a:pt x="517" y="614"/>
                  </a:lnTo>
                  <a:lnTo>
                    <a:pt x="749" y="229"/>
                  </a:lnTo>
                  <a:lnTo>
                    <a:pt x="797" y="259"/>
                  </a:lnTo>
                  <a:close/>
                  <a:moveTo>
                    <a:pt x="566" y="644"/>
                  </a:moveTo>
                  <a:lnTo>
                    <a:pt x="545" y="679"/>
                  </a:lnTo>
                  <a:lnTo>
                    <a:pt x="519" y="647"/>
                  </a:lnTo>
                  <a:lnTo>
                    <a:pt x="541" y="629"/>
                  </a:lnTo>
                  <a:lnTo>
                    <a:pt x="566" y="644"/>
                  </a:lnTo>
                  <a:close/>
                  <a:moveTo>
                    <a:pt x="519" y="647"/>
                  </a:moveTo>
                  <a:lnTo>
                    <a:pt x="56" y="69"/>
                  </a:lnTo>
                  <a:lnTo>
                    <a:pt x="101" y="33"/>
                  </a:lnTo>
                  <a:lnTo>
                    <a:pt x="564" y="611"/>
                  </a:lnTo>
                  <a:lnTo>
                    <a:pt x="519" y="647"/>
                  </a:lnTo>
                  <a:close/>
                  <a:moveTo>
                    <a:pt x="56" y="69"/>
                  </a:moveTo>
                  <a:lnTo>
                    <a:pt x="0" y="0"/>
                  </a:lnTo>
                  <a:lnTo>
                    <a:pt x="85" y="23"/>
                  </a:lnTo>
                  <a:lnTo>
                    <a:pt x="78" y="51"/>
                  </a:lnTo>
                  <a:lnTo>
                    <a:pt x="56" y="69"/>
                  </a:lnTo>
                  <a:close/>
                </a:path>
              </a:pathLst>
            </a:custGeom>
            <a:solidFill>
              <a:srgbClr val="008483"/>
            </a:solidFill>
            <a:ln w="9525">
              <a:noFill/>
              <a:round/>
              <a:headEnd/>
              <a:tailEnd/>
            </a:ln>
          </p:spPr>
          <p:txBody>
            <a:bodyPr/>
            <a:lstStyle/>
            <a:p>
              <a:endParaRPr lang="bg-BG" b="1"/>
            </a:p>
          </p:txBody>
        </p:sp>
        <p:sp>
          <p:nvSpPr>
            <p:cNvPr id="403" name="Freeform 35"/>
            <p:cNvSpPr>
              <a:spLocks/>
            </p:cNvSpPr>
            <p:nvPr/>
          </p:nvSpPr>
          <p:spPr bwMode="auto">
            <a:xfrm>
              <a:off x="3065463" y="2111375"/>
              <a:ext cx="161925" cy="195263"/>
            </a:xfrm>
            <a:custGeom>
              <a:avLst/>
              <a:gdLst/>
              <a:ahLst/>
              <a:cxnLst>
                <a:cxn ang="0">
                  <a:pos x="463" y="614"/>
                </a:cxn>
                <a:cxn ang="0">
                  <a:pos x="0" y="36"/>
                </a:cxn>
                <a:cxn ang="0">
                  <a:pos x="45" y="0"/>
                </a:cxn>
                <a:cxn ang="0">
                  <a:pos x="508" y="578"/>
                </a:cxn>
                <a:cxn ang="0">
                  <a:pos x="463" y="614"/>
                </a:cxn>
              </a:cxnLst>
              <a:rect l="0" t="0" r="r" b="b"/>
              <a:pathLst>
                <a:path w="508" h="614">
                  <a:moveTo>
                    <a:pt x="463" y="614"/>
                  </a:moveTo>
                  <a:lnTo>
                    <a:pt x="0" y="36"/>
                  </a:lnTo>
                  <a:lnTo>
                    <a:pt x="45" y="0"/>
                  </a:lnTo>
                  <a:lnTo>
                    <a:pt x="508" y="578"/>
                  </a:lnTo>
                  <a:lnTo>
                    <a:pt x="463" y="614"/>
                  </a:lnTo>
                  <a:close/>
                </a:path>
              </a:pathLst>
            </a:custGeom>
            <a:solidFill>
              <a:schemeClr val="accent5">
                <a:lumMod val="20000"/>
                <a:lumOff val="80000"/>
              </a:schemeClr>
            </a:solidFill>
            <a:ln w="9525">
              <a:noFill/>
              <a:round/>
              <a:headEnd/>
              <a:tailEnd/>
            </a:ln>
          </p:spPr>
          <p:txBody>
            <a:bodyPr/>
            <a:lstStyle/>
            <a:p>
              <a:endParaRPr lang="bg-BG" b="1"/>
            </a:p>
          </p:txBody>
        </p:sp>
        <p:sp>
          <p:nvSpPr>
            <p:cNvPr id="404" name="Freeform 36"/>
            <p:cNvSpPr>
              <a:spLocks/>
            </p:cNvSpPr>
            <p:nvPr/>
          </p:nvSpPr>
          <p:spPr bwMode="auto">
            <a:xfrm>
              <a:off x="4641850" y="2276475"/>
              <a:ext cx="146050" cy="220663"/>
            </a:xfrm>
            <a:custGeom>
              <a:avLst/>
              <a:gdLst/>
              <a:ahLst/>
              <a:cxnLst>
                <a:cxn ang="0">
                  <a:pos x="231" y="0"/>
                </a:cxn>
                <a:cxn ang="0">
                  <a:pos x="463" y="695"/>
                </a:cxn>
                <a:cxn ang="0">
                  <a:pos x="0" y="695"/>
                </a:cxn>
                <a:cxn ang="0">
                  <a:pos x="231" y="0"/>
                </a:cxn>
              </a:cxnLst>
              <a:rect l="0" t="0" r="r" b="b"/>
              <a:pathLst>
                <a:path w="463" h="695">
                  <a:moveTo>
                    <a:pt x="231" y="0"/>
                  </a:moveTo>
                  <a:lnTo>
                    <a:pt x="463" y="695"/>
                  </a:lnTo>
                  <a:lnTo>
                    <a:pt x="0" y="695"/>
                  </a:lnTo>
                  <a:lnTo>
                    <a:pt x="231" y="0"/>
                  </a:lnTo>
                  <a:close/>
                </a:path>
              </a:pathLst>
            </a:custGeom>
            <a:solidFill>
              <a:srgbClr val="FFFFFF"/>
            </a:solidFill>
            <a:ln w="9525">
              <a:noFill/>
              <a:round/>
              <a:headEnd/>
              <a:tailEnd/>
            </a:ln>
          </p:spPr>
          <p:txBody>
            <a:bodyPr/>
            <a:lstStyle/>
            <a:p>
              <a:endParaRPr lang="bg-BG" b="1"/>
            </a:p>
          </p:txBody>
        </p:sp>
        <p:sp>
          <p:nvSpPr>
            <p:cNvPr id="405" name="Freeform 37"/>
            <p:cNvSpPr>
              <a:spLocks noEditPoints="1"/>
            </p:cNvSpPr>
            <p:nvPr/>
          </p:nvSpPr>
          <p:spPr bwMode="auto">
            <a:xfrm>
              <a:off x="4629150" y="2247900"/>
              <a:ext cx="171450" cy="258763"/>
            </a:xfrm>
            <a:custGeom>
              <a:avLst/>
              <a:gdLst/>
              <a:ahLst/>
              <a:cxnLst>
                <a:cxn ang="0">
                  <a:pos x="299" y="82"/>
                </a:cxn>
                <a:cxn ang="0">
                  <a:pos x="530" y="776"/>
                </a:cxn>
                <a:cxn ang="0">
                  <a:pos x="475" y="794"/>
                </a:cxn>
                <a:cxn ang="0">
                  <a:pos x="244" y="100"/>
                </a:cxn>
                <a:cxn ang="0">
                  <a:pos x="299" y="82"/>
                </a:cxn>
                <a:cxn ang="0">
                  <a:pos x="530" y="776"/>
                </a:cxn>
                <a:cxn ang="0">
                  <a:pos x="543" y="814"/>
                </a:cxn>
                <a:cxn ang="0">
                  <a:pos x="503" y="814"/>
                </a:cxn>
                <a:cxn ang="0">
                  <a:pos x="503" y="786"/>
                </a:cxn>
                <a:cxn ang="0">
                  <a:pos x="530" y="776"/>
                </a:cxn>
                <a:cxn ang="0">
                  <a:pos x="503" y="814"/>
                </a:cxn>
                <a:cxn ang="0">
                  <a:pos x="40" y="814"/>
                </a:cxn>
                <a:cxn ang="0">
                  <a:pos x="40" y="757"/>
                </a:cxn>
                <a:cxn ang="0">
                  <a:pos x="503" y="757"/>
                </a:cxn>
                <a:cxn ang="0">
                  <a:pos x="503" y="814"/>
                </a:cxn>
                <a:cxn ang="0">
                  <a:pos x="40" y="814"/>
                </a:cxn>
                <a:cxn ang="0">
                  <a:pos x="0" y="814"/>
                </a:cxn>
                <a:cxn ang="0">
                  <a:pos x="13" y="776"/>
                </a:cxn>
                <a:cxn ang="0">
                  <a:pos x="40" y="786"/>
                </a:cxn>
                <a:cxn ang="0">
                  <a:pos x="40" y="814"/>
                </a:cxn>
                <a:cxn ang="0">
                  <a:pos x="13" y="776"/>
                </a:cxn>
                <a:cxn ang="0">
                  <a:pos x="244" y="82"/>
                </a:cxn>
                <a:cxn ang="0">
                  <a:pos x="299" y="100"/>
                </a:cxn>
                <a:cxn ang="0">
                  <a:pos x="67" y="794"/>
                </a:cxn>
                <a:cxn ang="0">
                  <a:pos x="13" y="776"/>
                </a:cxn>
                <a:cxn ang="0">
                  <a:pos x="244" y="82"/>
                </a:cxn>
                <a:cxn ang="0">
                  <a:pos x="271" y="0"/>
                </a:cxn>
                <a:cxn ang="0">
                  <a:pos x="299" y="82"/>
                </a:cxn>
                <a:cxn ang="0">
                  <a:pos x="271" y="91"/>
                </a:cxn>
                <a:cxn ang="0">
                  <a:pos x="244" y="82"/>
                </a:cxn>
              </a:cxnLst>
              <a:rect l="0" t="0" r="r" b="b"/>
              <a:pathLst>
                <a:path w="543" h="814">
                  <a:moveTo>
                    <a:pt x="299" y="82"/>
                  </a:moveTo>
                  <a:lnTo>
                    <a:pt x="530" y="776"/>
                  </a:lnTo>
                  <a:lnTo>
                    <a:pt x="475" y="794"/>
                  </a:lnTo>
                  <a:lnTo>
                    <a:pt x="244" y="100"/>
                  </a:lnTo>
                  <a:lnTo>
                    <a:pt x="299" y="82"/>
                  </a:lnTo>
                  <a:close/>
                  <a:moveTo>
                    <a:pt x="530" y="776"/>
                  </a:moveTo>
                  <a:lnTo>
                    <a:pt x="543" y="814"/>
                  </a:lnTo>
                  <a:lnTo>
                    <a:pt x="503" y="814"/>
                  </a:lnTo>
                  <a:lnTo>
                    <a:pt x="503" y="786"/>
                  </a:lnTo>
                  <a:lnTo>
                    <a:pt x="530" y="776"/>
                  </a:lnTo>
                  <a:close/>
                  <a:moveTo>
                    <a:pt x="503" y="814"/>
                  </a:moveTo>
                  <a:lnTo>
                    <a:pt x="40" y="814"/>
                  </a:lnTo>
                  <a:lnTo>
                    <a:pt x="40" y="757"/>
                  </a:lnTo>
                  <a:lnTo>
                    <a:pt x="503" y="757"/>
                  </a:lnTo>
                  <a:lnTo>
                    <a:pt x="503" y="814"/>
                  </a:lnTo>
                  <a:close/>
                  <a:moveTo>
                    <a:pt x="40" y="814"/>
                  </a:moveTo>
                  <a:lnTo>
                    <a:pt x="0" y="814"/>
                  </a:lnTo>
                  <a:lnTo>
                    <a:pt x="13" y="776"/>
                  </a:lnTo>
                  <a:lnTo>
                    <a:pt x="40" y="786"/>
                  </a:lnTo>
                  <a:lnTo>
                    <a:pt x="40" y="814"/>
                  </a:lnTo>
                  <a:close/>
                  <a:moveTo>
                    <a:pt x="13" y="776"/>
                  </a:moveTo>
                  <a:lnTo>
                    <a:pt x="244" y="82"/>
                  </a:lnTo>
                  <a:lnTo>
                    <a:pt x="299" y="100"/>
                  </a:lnTo>
                  <a:lnTo>
                    <a:pt x="67" y="794"/>
                  </a:lnTo>
                  <a:lnTo>
                    <a:pt x="13" y="776"/>
                  </a:lnTo>
                  <a:close/>
                  <a:moveTo>
                    <a:pt x="244" y="82"/>
                  </a:moveTo>
                  <a:lnTo>
                    <a:pt x="271" y="0"/>
                  </a:lnTo>
                  <a:lnTo>
                    <a:pt x="299" y="82"/>
                  </a:lnTo>
                  <a:lnTo>
                    <a:pt x="271" y="91"/>
                  </a:lnTo>
                  <a:lnTo>
                    <a:pt x="244" y="82"/>
                  </a:lnTo>
                  <a:close/>
                </a:path>
              </a:pathLst>
            </a:custGeom>
            <a:solidFill>
              <a:srgbClr val="FFFFFF"/>
            </a:solidFill>
            <a:ln w="9525">
              <a:noFill/>
              <a:round/>
              <a:headEnd/>
              <a:tailEnd/>
            </a:ln>
          </p:spPr>
          <p:txBody>
            <a:bodyPr/>
            <a:lstStyle/>
            <a:p>
              <a:endParaRPr lang="bg-BG" b="1"/>
            </a:p>
          </p:txBody>
        </p:sp>
        <p:sp>
          <p:nvSpPr>
            <p:cNvPr id="406" name="Freeform 38"/>
            <p:cNvSpPr>
              <a:spLocks noEditPoints="1"/>
            </p:cNvSpPr>
            <p:nvPr/>
          </p:nvSpPr>
          <p:spPr bwMode="auto">
            <a:xfrm>
              <a:off x="4629150" y="2247900"/>
              <a:ext cx="171450" cy="258763"/>
            </a:xfrm>
            <a:custGeom>
              <a:avLst/>
              <a:gdLst/>
              <a:ahLst/>
              <a:cxnLst>
                <a:cxn ang="0">
                  <a:pos x="299" y="82"/>
                </a:cxn>
                <a:cxn ang="0">
                  <a:pos x="530" y="776"/>
                </a:cxn>
                <a:cxn ang="0">
                  <a:pos x="475" y="794"/>
                </a:cxn>
                <a:cxn ang="0">
                  <a:pos x="244" y="100"/>
                </a:cxn>
                <a:cxn ang="0">
                  <a:pos x="299" y="82"/>
                </a:cxn>
                <a:cxn ang="0">
                  <a:pos x="530" y="776"/>
                </a:cxn>
                <a:cxn ang="0">
                  <a:pos x="543" y="814"/>
                </a:cxn>
                <a:cxn ang="0">
                  <a:pos x="503" y="814"/>
                </a:cxn>
                <a:cxn ang="0">
                  <a:pos x="503" y="786"/>
                </a:cxn>
                <a:cxn ang="0">
                  <a:pos x="530" y="776"/>
                </a:cxn>
                <a:cxn ang="0">
                  <a:pos x="503" y="814"/>
                </a:cxn>
                <a:cxn ang="0">
                  <a:pos x="40" y="814"/>
                </a:cxn>
                <a:cxn ang="0">
                  <a:pos x="40" y="757"/>
                </a:cxn>
                <a:cxn ang="0">
                  <a:pos x="503" y="757"/>
                </a:cxn>
                <a:cxn ang="0">
                  <a:pos x="503" y="814"/>
                </a:cxn>
                <a:cxn ang="0">
                  <a:pos x="40" y="814"/>
                </a:cxn>
                <a:cxn ang="0">
                  <a:pos x="0" y="814"/>
                </a:cxn>
                <a:cxn ang="0">
                  <a:pos x="13" y="776"/>
                </a:cxn>
                <a:cxn ang="0">
                  <a:pos x="40" y="786"/>
                </a:cxn>
                <a:cxn ang="0">
                  <a:pos x="40" y="814"/>
                </a:cxn>
                <a:cxn ang="0">
                  <a:pos x="13" y="776"/>
                </a:cxn>
                <a:cxn ang="0">
                  <a:pos x="244" y="82"/>
                </a:cxn>
                <a:cxn ang="0">
                  <a:pos x="299" y="100"/>
                </a:cxn>
                <a:cxn ang="0">
                  <a:pos x="67" y="794"/>
                </a:cxn>
                <a:cxn ang="0">
                  <a:pos x="13" y="776"/>
                </a:cxn>
                <a:cxn ang="0">
                  <a:pos x="244" y="82"/>
                </a:cxn>
                <a:cxn ang="0">
                  <a:pos x="271" y="0"/>
                </a:cxn>
                <a:cxn ang="0">
                  <a:pos x="299" y="82"/>
                </a:cxn>
                <a:cxn ang="0">
                  <a:pos x="271" y="91"/>
                </a:cxn>
                <a:cxn ang="0">
                  <a:pos x="244" y="82"/>
                </a:cxn>
              </a:cxnLst>
              <a:rect l="0" t="0" r="r" b="b"/>
              <a:pathLst>
                <a:path w="543" h="814">
                  <a:moveTo>
                    <a:pt x="299" y="82"/>
                  </a:moveTo>
                  <a:lnTo>
                    <a:pt x="530" y="776"/>
                  </a:lnTo>
                  <a:lnTo>
                    <a:pt x="475" y="794"/>
                  </a:lnTo>
                  <a:lnTo>
                    <a:pt x="244" y="100"/>
                  </a:lnTo>
                  <a:lnTo>
                    <a:pt x="299" y="82"/>
                  </a:lnTo>
                  <a:close/>
                  <a:moveTo>
                    <a:pt x="530" y="776"/>
                  </a:moveTo>
                  <a:lnTo>
                    <a:pt x="543" y="814"/>
                  </a:lnTo>
                  <a:lnTo>
                    <a:pt x="503" y="814"/>
                  </a:lnTo>
                  <a:lnTo>
                    <a:pt x="503" y="786"/>
                  </a:lnTo>
                  <a:lnTo>
                    <a:pt x="530" y="776"/>
                  </a:lnTo>
                  <a:close/>
                  <a:moveTo>
                    <a:pt x="503" y="814"/>
                  </a:moveTo>
                  <a:lnTo>
                    <a:pt x="40" y="814"/>
                  </a:lnTo>
                  <a:lnTo>
                    <a:pt x="40" y="757"/>
                  </a:lnTo>
                  <a:lnTo>
                    <a:pt x="503" y="757"/>
                  </a:lnTo>
                  <a:lnTo>
                    <a:pt x="503" y="814"/>
                  </a:lnTo>
                  <a:close/>
                  <a:moveTo>
                    <a:pt x="40" y="814"/>
                  </a:moveTo>
                  <a:lnTo>
                    <a:pt x="0" y="814"/>
                  </a:lnTo>
                  <a:lnTo>
                    <a:pt x="13" y="776"/>
                  </a:lnTo>
                  <a:lnTo>
                    <a:pt x="40" y="786"/>
                  </a:lnTo>
                  <a:lnTo>
                    <a:pt x="40" y="814"/>
                  </a:lnTo>
                  <a:close/>
                  <a:moveTo>
                    <a:pt x="13" y="776"/>
                  </a:moveTo>
                  <a:lnTo>
                    <a:pt x="244" y="82"/>
                  </a:lnTo>
                  <a:lnTo>
                    <a:pt x="299" y="100"/>
                  </a:lnTo>
                  <a:lnTo>
                    <a:pt x="67" y="794"/>
                  </a:lnTo>
                  <a:lnTo>
                    <a:pt x="13" y="776"/>
                  </a:lnTo>
                  <a:close/>
                  <a:moveTo>
                    <a:pt x="244" y="82"/>
                  </a:moveTo>
                  <a:lnTo>
                    <a:pt x="271" y="0"/>
                  </a:lnTo>
                  <a:lnTo>
                    <a:pt x="299" y="82"/>
                  </a:lnTo>
                  <a:lnTo>
                    <a:pt x="271" y="91"/>
                  </a:lnTo>
                  <a:lnTo>
                    <a:pt x="244" y="82"/>
                  </a:lnTo>
                  <a:close/>
                </a:path>
              </a:pathLst>
            </a:custGeom>
            <a:solidFill>
              <a:srgbClr val="16494A"/>
            </a:solidFill>
            <a:ln w="9525">
              <a:noFill/>
              <a:round/>
              <a:headEnd/>
              <a:tailEnd/>
            </a:ln>
          </p:spPr>
          <p:txBody>
            <a:bodyPr/>
            <a:lstStyle/>
            <a:p>
              <a:endParaRPr lang="bg-BG" b="1"/>
            </a:p>
          </p:txBody>
        </p:sp>
        <p:sp>
          <p:nvSpPr>
            <p:cNvPr id="407" name="Freeform 39"/>
            <p:cNvSpPr>
              <a:spLocks/>
            </p:cNvSpPr>
            <p:nvPr/>
          </p:nvSpPr>
          <p:spPr bwMode="auto">
            <a:xfrm>
              <a:off x="4632325" y="2273300"/>
              <a:ext cx="92075" cy="227013"/>
            </a:xfrm>
            <a:custGeom>
              <a:avLst/>
              <a:gdLst/>
              <a:ahLst/>
              <a:cxnLst>
                <a:cxn ang="0">
                  <a:pos x="0" y="694"/>
                </a:cxn>
                <a:cxn ang="0">
                  <a:pos x="231" y="0"/>
                </a:cxn>
                <a:cxn ang="0">
                  <a:pos x="286" y="18"/>
                </a:cxn>
                <a:cxn ang="0">
                  <a:pos x="54" y="712"/>
                </a:cxn>
                <a:cxn ang="0">
                  <a:pos x="0" y="694"/>
                </a:cxn>
              </a:cxnLst>
              <a:rect l="0" t="0" r="r" b="b"/>
              <a:pathLst>
                <a:path w="286" h="712">
                  <a:moveTo>
                    <a:pt x="0" y="694"/>
                  </a:moveTo>
                  <a:lnTo>
                    <a:pt x="231" y="0"/>
                  </a:lnTo>
                  <a:lnTo>
                    <a:pt x="286" y="18"/>
                  </a:lnTo>
                  <a:lnTo>
                    <a:pt x="54" y="712"/>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08" name="Freeform 40"/>
            <p:cNvSpPr>
              <a:spLocks/>
            </p:cNvSpPr>
            <p:nvPr/>
          </p:nvSpPr>
          <p:spPr bwMode="auto">
            <a:xfrm>
              <a:off x="2681288" y="4346575"/>
              <a:ext cx="146050" cy="220663"/>
            </a:xfrm>
            <a:custGeom>
              <a:avLst/>
              <a:gdLst/>
              <a:ahLst/>
              <a:cxnLst>
                <a:cxn ang="0">
                  <a:pos x="230" y="0"/>
                </a:cxn>
                <a:cxn ang="0">
                  <a:pos x="462" y="695"/>
                </a:cxn>
                <a:cxn ang="0">
                  <a:pos x="0" y="695"/>
                </a:cxn>
                <a:cxn ang="0">
                  <a:pos x="230" y="0"/>
                </a:cxn>
              </a:cxnLst>
              <a:rect l="0" t="0" r="r" b="b"/>
              <a:pathLst>
                <a:path w="462" h="695">
                  <a:moveTo>
                    <a:pt x="230" y="0"/>
                  </a:moveTo>
                  <a:lnTo>
                    <a:pt x="462" y="695"/>
                  </a:lnTo>
                  <a:lnTo>
                    <a:pt x="0" y="695"/>
                  </a:lnTo>
                  <a:lnTo>
                    <a:pt x="230" y="0"/>
                  </a:lnTo>
                  <a:close/>
                </a:path>
              </a:pathLst>
            </a:custGeom>
            <a:solidFill>
              <a:srgbClr val="FFFFFF"/>
            </a:solidFill>
            <a:ln w="9525">
              <a:noFill/>
              <a:round/>
              <a:headEnd/>
              <a:tailEnd/>
            </a:ln>
          </p:spPr>
          <p:txBody>
            <a:bodyPr/>
            <a:lstStyle/>
            <a:p>
              <a:endParaRPr lang="bg-BG" b="1"/>
            </a:p>
          </p:txBody>
        </p:sp>
        <p:sp>
          <p:nvSpPr>
            <p:cNvPr id="409" name="Freeform 41"/>
            <p:cNvSpPr>
              <a:spLocks noEditPoints="1"/>
            </p:cNvSpPr>
            <p:nvPr/>
          </p:nvSpPr>
          <p:spPr bwMode="auto">
            <a:xfrm>
              <a:off x="2668588" y="4318000"/>
              <a:ext cx="171450" cy="257175"/>
            </a:xfrm>
            <a:custGeom>
              <a:avLst/>
              <a:gdLst/>
              <a:ahLst/>
              <a:cxnLst>
                <a:cxn ang="0">
                  <a:pos x="299" y="82"/>
                </a:cxn>
                <a:cxn ang="0">
                  <a:pos x="531" y="776"/>
                </a:cxn>
                <a:cxn ang="0">
                  <a:pos x="476" y="795"/>
                </a:cxn>
                <a:cxn ang="0">
                  <a:pos x="244" y="101"/>
                </a:cxn>
                <a:cxn ang="0">
                  <a:pos x="299" y="82"/>
                </a:cxn>
                <a:cxn ang="0">
                  <a:pos x="531" y="776"/>
                </a:cxn>
                <a:cxn ang="0">
                  <a:pos x="543" y="814"/>
                </a:cxn>
                <a:cxn ang="0">
                  <a:pos x="503" y="814"/>
                </a:cxn>
                <a:cxn ang="0">
                  <a:pos x="503" y="786"/>
                </a:cxn>
                <a:cxn ang="0">
                  <a:pos x="531" y="776"/>
                </a:cxn>
                <a:cxn ang="0">
                  <a:pos x="503" y="814"/>
                </a:cxn>
                <a:cxn ang="0">
                  <a:pos x="41" y="814"/>
                </a:cxn>
                <a:cxn ang="0">
                  <a:pos x="41" y="757"/>
                </a:cxn>
                <a:cxn ang="0">
                  <a:pos x="503" y="757"/>
                </a:cxn>
                <a:cxn ang="0">
                  <a:pos x="503" y="814"/>
                </a:cxn>
                <a:cxn ang="0">
                  <a:pos x="41" y="814"/>
                </a:cxn>
                <a:cxn ang="0">
                  <a:pos x="0" y="814"/>
                </a:cxn>
                <a:cxn ang="0">
                  <a:pos x="12" y="776"/>
                </a:cxn>
                <a:cxn ang="0">
                  <a:pos x="41" y="786"/>
                </a:cxn>
                <a:cxn ang="0">
                  <a:pos x="41" y="814"/>
                </a:cxn>
                <a:cxn ang="0">
                  <a:pos x="12" y="776"/>
                </a:cxn>
                <a:cxn ang="0">
                  <a:pos x="244" y="82"/>
                </a:cxn>
                <a:cxn ang="0">
                  <a:pos x="299" y="101"/>
                </a:cxn>
                <a:cxn ang="0">
                  <a:pos x="68" y="795"/>
                </a:cxn>
                <a:cxn ang="0">
                  <a:pos x="12" y="776"/>
                </a:cxn>
                <a:cxn ang="0">
                  <a:pos x="244" y="82"/>
                </a:cxn>
                <a:cxn ang="0">
                  <a:pos x="271" y="0"/>
                </a:cxn>
                <a:cxn ang="0">
                  <a:pos x="299" y="82"/>
                </a:cxn>
                <a:cxn ang="0">
                  <a:pos x="271" y="91"/>
                </a:cxn>
                <a:cxn ang="0">
                  <a:pos x="244" y="82"/>
                </a:cxn>
              </a:cxnLst>
              <a:rect l="0" t="0" r="r" b="b"/>
              <a:pathLst>
                <a:path w="543" h="814">
                  <a:moveTo>
                    <a:pt x="299" y="82"/>
                  </a:moveTo>
                  <a:lnTo>
                    <a:pt x="531" y="776"/>
                  </a:lnTo>
                  <a:lnTo>
                    <a:pt x="476" y="795"/>
                  </a:lnTo>
                  <a:lnTo>
                    <a:pt x="244" y="101"/>
                  </a:lnTo>
                  <a:lnTo>
                    <a:pt x="299" y="82"/>
                  </a:lnTo>
                  <a:close/>
                  <a:moveTo>
                    <a:pt x="531" y="776"/>
                  </a:moveTo>
                  <a:lnTo>
                    <a:pt x="543" y="814"/>
                  </a:lnTo>
                  <a:lnTo>
                    <a:pt x="503" y="814"/>
                  </a:lnTo>
                  <a:lnTo>
                    <a:pt x="503" y="786"/>
                  </a:lnTo>
                  <a:lnTo>
                    <a:pt x="531" y="776"/>
                  </a:lnTo>
                  <a:close/>
                  <a:moveTo>
                    <a:pt x="503" y="814"/>
                  </a:moveTo>
                  <a:lnTo>
                    <a:pt x="41" y="814"/>
                  </a:lnTo>
                  <a:lnTo>
                    <a:pt x="41" y="757"/>
                  </a:lnTo>
                  <a:lnTo>
                    <a:pt x="503" y="757"/>
                  </a:lnTo>
                  <a:lnTo>
                    <a:pt x="503" y="814"/>
                  </a:lnTo>
                  <a:close/>
                  <a:moveTo>
                    <a:pt x="41" y="814"/>
                  </a:moveTo>
                  <a:lnTo>
                    <a:pt x="0" y="814"/>
                  </a:lnTo>
                  <a:lnTo>
                    <a:pt x="12" y="776"/>
                  </a:lnTo>
                  <a:lnTo>
                    <a:pt x="41" y="786"/>
                  </a:lnTo>
                  <a:lnTo>
                    <a:pt x="41" y="814"/>
                  </a:lnTo>
                  <a:close/>
                  <a:moveTo>
                    <a:pt x="12" y="776"/>
                  </a:moveTo>
                  <a:lnTo>
                    <a:pt x="244" y="82"/>
                  </a:lnTo>
                  <a:lnTo>
                    <a:pt x="299" y="101"/>
                  </a:lnTo>
                  <a:lnTo>
                    <a:pt x="68" y="795"/>
                  </a:lnTo>
                  <a:lnTo>
                    <a:pt x="12" y="776"/>
                  </a:lnTo>
                  <a:close/>
                  <a:moveTo>
                    <a:pt x="244" y="82"/>
                  </a:moveTo>
                  <a:lnTo>
                    <a:pt x="271" y="0"/>
                  </a:lnTo>
                  <a:lnTo>
                    <a:pt x="299" y="82"/>
                  </a:lnTo>
                  <a:lnTo>
                    <a:pt x="271" y="91"/>
                  </a:lnTo>
                  <a:lnTo>
                    <a:pt x="244" y="82"/>
                  </a:lnTo>
                  <a:close/>
                </a:path>
              </a:pathLst>
            </a:custGeom>
            <a:solidFill>
              <a:srgbClr val="FFFFFF"/>
            </a:solidFill>
            <a:ln w="9525">
              <a:noFill/>
              <a:round/>
              <a:headEnd/>
              <a:tailEnd/>
            </a:ln>
          </p:spPr>
          <p:txBody>
            <a:bodyPr/>
            <a:lstStyle/>
            <a:p>
              <a:endParaRPr lang="bg-BG" b="1"/>
            </a:p>
          </p:txBody>
        </p:sp>
        <p:sp>
          <p:nvSpPr>
            <p:cNvPr id="410" name="Freeform 42"/>
            <p:cNvSpPr>
              <a:spLocks noEditPoints="1"/>
            </p:cNvSpPr>
            <p:nvPr/>
          </p:nvSpPr>
          <p:spPr bwMode="auto">
            <a:xfrm>
              <a:off x="2668588" y="4318000"/>
              <a:ext cx="171450" cy="257175"/>
            </a:xfrm>
            <a:custGeom>
              <a:avLst/>
              <a:gdLst/>
              <a:ahLst/>
              <a:cxnLst>
                <a:cxn ang="0">
                  <a:pos x="299" y="82"/>
                </a:cxn>
                <a:cxn ang="0">
                  <a:pos x="531" y="776"/>
                </a:cxn>
                <a:cxn ang="0">
                  <a:pos x="476" y="795"/>
                </a:cxn>
                <a:cxn ang="0">
                  <a:pos x="244" y="101"/>
                </a:cxn>
                <a:cxn ang="0">
                  <a:pos x="299" y="82"/>
                </a:cxn>
                <a:cxn ang="0">
                  <a:pos x="531" y="776"/>
                </a:cxn>
                <a:cxn ang="0">
                  <a:pos x="543" y="814"/>
                </a:cxn>
                <a:cxn ang="0">
                  <a:pos x="503" y="814"/>
                </a:cxn>
                <a:cxn ang="0">
                  <a:pos x="503" y="786"/>
                </a:cxn>
                <a:cxn ang="0">
                  <a:pos x="531" y="776"/>
                </a:cxn>
                <a:cxn ang="0">
                  <a:pos x="503" y="814"/>
                </a:cxn>
                <a:cxn ang="0">
                  <a:pos x="41" y="814"/>
                </a:cxn>
                <a:cxn ang="0">
                  <a:pos x="41" y="757"/>
                </a:cxn>
                <a:cxn ang="0">
                  <a:pos x="503" y="757"/>
                </a:cxn>
                <a:cxn ang="0">
                  <a:pos x="503" y="814"/>
                </a:cxn>
                <a:cxn ang="0">
                  <a:pos x="41" y="814"/>
                </a:cxn>
                <a:cxn ang="0">
                  <a:pos x="0" y="814"/>
                </a:cxn>
                <a:cxn ang="0">
                  <a:pos x="12" y="776"/>
                </a:cxn>
                <a:cxn ang="0">
                  <a:pos x="41" y="786"/>
                </a:cxn>
                <a:cxn ang="0">
                  <a:pos x="41" y="814"/>
                </a:cxn>
                <a:cxn ang="0">
                  <a:pos x="12" y="776"/>
                </a:cxn>
                <a:cxn ang="0">
                  <a:pos x="244" y="82"/>
                </a:cxn>
                <a:cxn ang="0">
                  <a:pos x="299" y="101"/>
                </a:cxn>
                <a:cxn ang="0">
                  <a:pos x="68" y="795"/>
                </a:cxn>
                <a:cxn ang="0">
                  <a:pos x="12" y="776"/>
                </a:cxn>
                <a:cxn ang="0">
                  <a:pos x="244" y="82"/>
                </a:cxn>
                <a:cxn ang="0">
                  <a:pos x="271" y="0"/>
                </a:cxn>
                <a:cxn ang="0">
                  <a:pos x="299" y="82"/>
                </a:cxn>
                <a:cxn ang="0">
                  <a:pos x="271" y="91"/>
                </a:cxn>
                <a:cxn ang="0">
                  <a:pos x="244" y="82"/>
                </a:cxn>
              </a:cxnLst>
              <a:rect l="0" t="0" r="r" b="b"/>
              <a:pathLst>
                <a:path w="543" h="814">
                  <a:moveTo>
                    <a:pt x="299" y="82"/>
                  </a:moveTo>
                  <a:lnTo>
                    <a:pt x="531" y="776"/>
                  </a:lnTo>
                  <a:lnTo>
                    <a:pt x="476" y="795"/>
                  </a:lnTo>
                  <a:lnTo>
                    <a:pt x="244" y="101"/>
                  </a:lnTo>
                  <a:lnTo>
                    <a:pt x="299" y="82"/>
                  </a:lnTo>
                  <a:close/>
                  <a:moveTo>
                    <a:pt x="531" y="776"/>
                  </a:moveTo>
                  <a:lnTo>
                    <a:pt x="543" y="814"/>
                  </a:lnTo>
                  <a:lnTo>
                    <a:pt x="503" y="814"/>
                  </a:lnTo>
                  <a:lnTo>
                    <a:pt x="503" y="786"/>
                  </a:lnTo>
                  <a:lnTo>
                    <a:pt x="531" y="776"/>
                  </a:lnTo>
                  <a:close/>
                  <a:moveTo>
                    <a:pt x="503" y="814"/>
                  </a:moveTo>
                  <a:lnTo>
                    <a:pt x="41" y="814"/>
                  </a:lnTo>
                  <a:lnTo>
                    <a:pt x="41" y="757"/>
                  </a:lnTo>
                  <a:lnTo>
                    <a:pt x="503" y="757"/>
                  </a:lnTo>
                  <a:lnTo>
                    <a:pt x="503" y="814"/>
                  </a:lnTo>
                  <a:close/>
                  <a:moveTo>
                    <a:pt x="41" y="814"/>
                  </a:moveTo>
                  <a:lnTo>
                    <a:pt x="0" y="814"/>
                  </a:lnTo>
                  <a:lnTo>
                    <a:pt x="12" y="776"/>
                  </a:lnTo>
                  <a:lnTo>
                    <a:pt x="41" y="786"/>
                  </a:lnTo>
                  <a:lnTo>
                    <a:pt x="41" y="814"/>
                  </a:lnTo>
                  <a:close/>
                  <a:moveTo>
                    <a:pt x="12" y="776"/>
                  </a:moveTo>
                  <a:lnTo>
                    <a:pt x="244" y="82"/>
                  </a:lnTo>
                  <a:lnTo>
                    <a:pt x="299" y="101"/>
                  </a:lnTo>
                  <a:lnTo>
                    <a:pt x="68" y="795"/>
                  </a:lnTo>
                  <a:lnTo>
                    <a:pt x="12" y="776"/>
                  </a:lnTo>
                  <a:close/>
                  <a:moveTo>
                    <a:pt x="244" y="82"/>
                  </a:moveTo>
                  <a:lnTo>
                    <a:pt x="271" y="0"/>
                  </a:lnTo>
                  <a:lnTo>
                    <a:pt x="299" y="82"/>
                  </a:lnTo>
                  <a:lnTo>
                    <a:pt x="271" y="91"/>
                  </a:lnTo>
                  <a:lnTo>
                    <a:pt x="244" y="82"/>
                  </a:lnTo>
                  <a:close/>
                </a:path>
              </a:pathLst>
            </a:custGeom>
            <a:solidFill>
              <a:srgbClr val="16494A"/>
            </a:solidFill>
            <a:ln w="9525">
              <a:noFill/>
              <a:round/>
              <a:headEnd/>
              <a:tailEnd/>
            </a:ln>
          </p:spPr>
          <p:txBody>
            <a:bodyPr/>
            <a:lstStyle/>
            <a:p>
              <a:endParaRPr lang="bg-BG" b="1"/>
            </a:p>
          </p:txBody>
        </p:sp>
        <p:sp>
          <p:nvSpPr>
            <p:cNvPr id="411" name="Freeform 43"/>
            <p:cNvSpPr>
              <a:spLocks/>
            </p:cNvSpPr>
            <p:nvPr/>
          </p:nvSpPr>
          <p:spPr bwMode="auto">
            <a:xfrm>
              <a:off x="2671763" y="4343400"/>
              <a:ext cx="90488" cy="227013"/>
            </a:xfrm>
            <a:custGeom>
              <a:avLst/>
              <a:gdLst/>
              <a:ahLst/>
              <a:cxnLst>
                <a:cxn ang="0">
                  <a:pos x="0" y="694"/>
                </a:cxn>
                <a:cxn ang="0">
                  <a:pos x="232" y="0"/>
                </a:cxn>
                <a:cxn ang="0">
                  <a:pos x="287" y="19"/>
                </a:cxn>
                <a:cxn ang="0">
                  <a:pos x="56" y="713"/>
                </a:cxn>
                <a:cxn ang="0">
                  <a:pos x="0" y="694"/>
                </a:cxn>
              </a:cxnLst>
              <a:rect l="0" t="0" r="r" b="b"/>
              <a:pathLst>
                <a:path w="287" h="713">
                  <a:moveTo>
                    <a:pt x="0" y="694"/>
                  </a:moveTo>
                  <a:lnTo>
                    <a:pt x="232" y="0"/>
                  </a:lnTo>
                  <a:lnTo>
                    <a:pt x="287" y="19"/>
                  </a:lnTo>
                  <a:lnTo>
                    <a:pt x="56" y="713"/>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12" name="Freeform 44"/>
            <p:cNvSpPr>
              <a:spLocks/>
            </p:cNvSpPr>
            <p:nvPr/>
          </p:nvSpPr>
          <p:spPr bwMode="auto">
            <a:xfrm>
              <a:off x="5529263" y="4594225"/>
              <a:ext cx="161925" cy="42863"/>
            </a:xfrm>
            <a:custGeom>
              <a:avLst/>
              <a:gdLst/>
              <a:ahLst/>
              <a:cxnLst>
                <a:cxn ang="0">
                  <a:pos x="502" y="134"/>
                </a:cxn>
                <a:cxn ang="0">
                  <a:pos x="0" y="56"/>
                </a:cxn>
                <a:cxn ang="0">
                  <a:pos x="9" y="0"/>
                </a:cxn>
                <a:cxn ang="0">
                  <a:pos x="510" y="77"/>
                </a:cxn>
                <a:cxn ang="0">
                  <a:pos x="502" y="134"/>
                </a:cxn>
              </a:cxnLst>
              <a:rect l="0" t="0" r="r" b="b"/>
              <a:pathLst>
                <a:path w="510" h="134">
                  <a:moveTo>
                    <a:pt x="502" y="134"/>
                  </a:moveTo>
                  <a:lnTo>
                    <a:pt x="0" y="56"/>
                  </a:lnTo>
                  <a:lnTo>
                    <a:pt x="9" y="0"/>
                  </a:lnTo>
                  <a:lnTo>
                    <a:pt x="510" y="77"/>
                  </a:lnTo>
                  <a:lnTo>
                    <a:pt x="502" y="134"/>
                  </a:lnTo>
                  <a:close/>
                </a:path>
              </a:pathLst>
            </a:custGeom>
            <a:solidFill>
              <a:schemeClr val="accent5">
                <a:lumMod val="20000"/>
                <a:lumOff val="80000"/>
              </a:schemeClr>
            </a:solidFill>
            <a:ln w="9525">
              <a:noFill/>
              <a:round/>
              <a:headEnd/>
              <a:tailEnd/>
            </a:ln>
          </p:spPr>
          <p:txBody>
            <a:bodyPr/>
            <a:lstStyle/>
            <a:p>
              <a:endParaRPr lang="bg-BG" b="1"/>
            </a:p>
          </p:txBody>
        </p:sp>
        <p:sp>
          <p:nvSpPr>
            <p:cNvPr id="413" name="Freeform 45"/>
            <p:cNvSpPr>
              <a:spLocks/>
            </p:cNvSpPr>
            <p:nvPr/>
          </p:nvSpPr>
          <p:spPr bwMode="auto">
            <a:xfrm>
              <a:off x="5562600" y="4621213"/>
              <a:ext cx="133350" cy="111125"/>
            </a:xfrm>
            <a:custGeom>
              <a:avLst/>
              <a:gdLst/>
              <a:ahLst/>
              <a:cxnLst>
                <a:cxn ang="0">
                  <a:pos x="422" y="45"/>
                </a:cxn>
                <a:cxn ang="0">
                  <a:pos x="37" y="353"/>
                </a:cxn>
                <a:cxn ang="0">
                  <a:pos x="0" y="309"/>
                </a:cxn>
                <a:cxn ang="0">
                  <a:pos x="386" y="0"/>
                </a:cxn>
                <a:cxn ang="0">
                  <a:pos x="422" y="45"/>
                </a:cxn>
              </a:cxnLst>
              <a:rect l="0" t="0" r="r" b="b"/>
              <a:pathLst>
                <a:path w="422" h="353">
                  <a:moveTo>
                    <a:pt x="422" y="45"/>
                  </a:moveTo>
                  <a:lnTo>
                    <a:pt x="37" y="353"/>
                  </a:lnTo>
                  <a:lnTo>
                    <a:pt x="0" y="309"/>
                  </a:lnTo>
                  <a:lnTo>
                    <a:pt x="386" y="0"/>
                  </a:lnTo>
                  <a:lnTo>
                    <a:pt x="422" y="45"/>
                  </a:lnTo>
                  <a:close/>
                </a:path>
              </a:pathLst>
            </a:custGeom>
            <a:solidFill>
              <a:schemeClr val="accent5">
                <a:lumMod val="20000"/>
                <a:lumOff val="80000"/>
              </a:schemeClr>
            </a:solidFill>
            <a:ln w="9525">
              <a:noFill/>
              <a:round/>
              <a:headEnd/>
              <a:tailEnd/>
            </a:ln>
          </p:spPr>
          <p:txBody>
            <a:bodyPr/>
            <a:lstStyle/>
            <a:p>
              <a:endParaRPr lang="bg-BG" b="1"/>
            </a:p>
          </p:txBody>
        </p:sp>
        <p:sp>
          <p:nvSpPr>
            <p:cNvPr id="414" name="Freeform 46"/>
            <p:cNvSpPr>
              <a:spLocks/>
            </p:cNvSpPr>
            <p:nvPr/>
          </p:nvSpPr>
          <p:spPr bwMode="auto">
            <a:xfrm>
              <a:off x="2557463" y="2117725"/>
              <a:ext cx="147638" cy="220663"/>
            </a:xfrm>
            <a:custGeom>
              <a:avLst/>
              <a:gdLst/>
              <a:ahLst/>
              <a:cxnLst>
                <a:cxn ang="0">
                  <a:pos x="231" y="0"/>
                </a:cxn>
                <a:cxn ang="0">
                  <a:pos x="463" y="694"/>
                </a:cxn>
                <a:cxn ang="0">
                  <a:pos x="0" y="694"/>
                </a:cxn>
                <a:cxn ang="0">
                  <a:pos x="231" y="0"/>
                </a:cxn>
              </a:cxnLst>
              <a:rect l="0" t="0" r="r" b="b"/>
              <a:pathLst>
                <a:path w="463" h="694">
                  <a:moveTo>
                    <a:pt x="231" y="0"/>
                  </a:moveTo>
                  <a:lnTo>
                    <a:pt x="463" y="694"/>
                  </a:lnTo>
                  <a:lnTo>
                    <a:pt x="0" y="694"/>
                  </a:lnTo>
                  <a:lnTo>
                    <a:pt x="231" y="0"/>
                  </a:lnTo>
                  <a:close/>
                </a:path>
              </a:pathLst>
            </a:custGeom>
            <a:solidFill>
              <a:srgbClr val="FFFFFF"/>
            </a:solidFill>
            <a:ln w="9525">
              <a:noFill/>
              <a:round/>
              <a:headEnd/>
              <a:tailEnd/>
            </a:ln>
          </p:spPr>
          <p:txBody>
            <a:bodyPr/>
            <a:lstStyle/>
            <a:p>
              <a:endParaRPr lang="bg-BG" b="1"/>
            </a:p>
          </p:txBody>
        </p:sp>
        <p:sp>
          <p:nvSpPr>
            <p:cNvPr id="415" name="Freeform 47"/>
            <p:cNvSpPr>
              <a:spLocks noEditPoints="1"/>
            </p:cNvSpPr>
            <p:nvPr/>
          </p:nvSpPr>
          <p:spPr bwMode="auto">
            <a:xfrm>
              <a:off x="2544763" y="2089150"/>
              <a:ext cx="173038" cy="257175"/>
            </a:xfrm>
            <a:custGeom>
              <a:avLst/>
              <a:gdLst/>
              <a:ahLst/>
              <a:cxnLst>
                <a:cxn ang="0">
                  <a:pos x="300" y="82"/>
                </a:cxn>
                <a:cxn ang="0">
                  <a:pos x="530" y="776"/>
                </a:cxn>
                <a:cxn ang="0">
                  <a:pos x="476" y="794"/>
                </a:cxn>
                <a:cxn ang="0">
                  <a:pos x="244" y="99"/>
                </a:cxn>
                <a:cxn ang="0">
                  <a:pos x="300" y="82"/>
                </a:cxn>
                <a:cxn ang="0">
                  <a:pos x="530" y="776"/>
                </a:cxn>
                <a:cxn ang="0">
                  <a:pos x="543" y="814"/>
                </a:cxn>
                <a:cxn ang="0">
                  <a:pos x="503" y="814"/>
                </a:cxn>
                <a:cxn ang="0">
                  <a:pos x="503" y="785"/>
                </a:cxn>
                <a:cxn ang="0">
                  <a:pos x="530" y="776"/>
                </a:cxn>
                <a:cxn ang="0">
                  <a:pos x="503" y="814"/>
                </a:cxn>
                <a:cxn ang="0">
                  <a:pos x="40" y="814"/>
                </a:cxn>
                <a:cxn ang="0">
                  <a:pos x="40" y="756"/>
                </a:cxn>
                <a:cxn ang="0">
                  <a:pos x="503" y="756"/>
                </a:cxn>
                <a:cxn ang="0">
                  <a:pos x="503" y="814"/>
                </a:cxn>
                <a:cxn ang="0">
                  <a:pos x="40" y="814"/>
                </a:cxn>
                <a:cxn ang="0">
                  <a:pos x="0" y="814"/>
                </a:cxn>
                <a:cxn ang="0">
                  <a:pos x="13" y="776"/>
                </a:cxn>
                <a:cxn ang="0">
                  <a:pos x="40" y="785"/>
                </a:cxn>
                <a:cxn ang="0">
                  <a:pos x="40" y="814"/>
                </a:cxn>
                <a:cxn ang="0">
                  <a:pos x="13" y="776"/>
                </a:cxn>
                <a:cxn ang="0">
                  <a:pos x="244" y="82"/>
                </a:cxn>
                <a:cxn ang="0">
                  <a:pos x="300" y="99"/>
                </a:cxn>
                <a:cxn ang="0">
                  <a:pos x="68" y="794"/>
                </a:cxn>
                <a:cxn ang="0">
                  <a:pos x="13" y="776"/>
                </a:cxn>
                <a:cxn ang="0">
                  <a:pos x="244" y="82"/>
                </a:cxn>
                <a:cxn ang="0">
                  <a:pos x="271" y="0"/>
                </a:cxn>
                <a:cxn ang="0">
                  <a:pos x="300" y="82"/>
                </a:cxn>
                <a:cxn ang="0">
                  <a:pos x="271" y="91"/>
                </a:cxn>
                <a:cxn ang="0">
                  <a:pos x="244" y="82"/>
                </a:cxn>
              </a:cxnLst>
              <a:rect l="0" t="0" r="r" b="b"/>
              <a:pathLst>
                <a:path w="543" h="814">
                  <a:moveTo>
                    <a:pt x="300" y="82"/>
                  </a:moveTo>
                  <a:lnTo>
                    <a:pt x="530" y="776"/>
                  </a:lnTo>
                  <a:lnTo>
                    <a:pt x="476" y="794"/>
                  </a:lnTo>
                  <a:lnTo>
                    <a:pt x="244" y="99"/>
                  </a:lnTo>
                  <a:lnTo>
                    <a:pt x="300" y="82"/>
                  </a:lnTo>
                  <a:close/>
                  <a:moveTo>
                    <a:pt x="530" y="776"/>
                  </a:moveTo>
                  <a:lnTo>
                    <a:pt x="543" y="814"/>
                  </a:lnTo>
                  <a:lnTo>
                    <a:pt x="503" y="814"/>
                  </a:lnTo>
                  <a:lnTo>
                    <a:pt x="503" y="785"/>
                  </a:lnTo>
                  <a:lnTo>
                    <a:pt x="530" y="776"/>
                  </a:lnTo>
                  <a:close/>
                  <a:moveTo>
                    <a:pt x="503" y="814"/>
                  </a:moveTo>
                  <a:lnTo>
                    <a:pt x="40" y="814"/>
                  </a:lnTo>
                  <a:lnTo>
                    <a:pt x="40" y="756"/>
                  </a:lnTo>
                  <a:lnTo>
                    <a:pt x="503" y="756"/>
                  </a:lnTo>
                  <a:lnTo>
                    <a:pt x="503" y="814"/>
                  </a:lnTo>
                  <a:close/>
                  <a:moveTo>
                    <a:pt x="40" y="814"/>
                  </a:moveTo>
                  <a:lnTo>
                    <a:pt x="0" y="814"/>
                  </a:lnTo>
                  <a:lnTo>
                    <a:pt x="13" y="776"/>
                  </a:lnTo>
                  <a:lnTo>
                    <a:pt x="40" y="785"/>
                  </a:lnTo>
                  <a:lnTo>
                    <a:pt x="40" y="814"/>
                  </a:lnTo>
                  <a:close/>
                  <a:moveTo>
                    <a:pt x="13" y="776"/>
                  </a:moveTo>
                  <a:lnTo>
                    <a:pt x="244" y="82"/>
                  </a:lnTo>
                  <a:lnTo>
                    <a:pt x="300" y="99"/>
                  </a:lnTo>
                  <a:lnTo>
                    <a:pt x="68" y="794"/>
                  </a:lnTo>
                  <a:lnTo>
                    <a:pt x="13" y="776"/>
                  </a:lnTo>
                  <a:close/>
                  <a:moveTo>
                    <a:pt x="244" y="82"/>
                  </a:moveTo>
                  <a:lnTo>
                    <a:pt x="271" y="0"/>
                  </a:lnTo>
                  <a:lnTo>
                    <a:pt x="300" y="82"/>
                  </a:lnTo>
                  <a:lnTo>
                    <a:pt x="271" y="91"/>
                  </a:lnTo>
                  <a:lnTo>
                    <a:pt x="244" y="82"/>
                  </a:lnTo>
                  <a:close/>
                </a:path>
              </a:pathLst>
            </a:custGeom>
            <a:solidFill>
              <a:srgbClr val="FFFFFF"/>
            </a:solidFill>
            <a:ln w="9525">
              <a:noFill/>
              <a:round/>
              <a:headEnd/>
              <a:tailEnd/>
            </a:ln>
          </p:spPr>
          <p:txBody>
            <a:bodyPr/>
            <a:lstStyle/>
            <a:p>
              <a:endParaRPr lang="bg-BG" b="1"/>
            </a:p>
          </p:txBody>
        </p:sp>
        <p:sp>
          <p:nvSpPr>
            <p:cNvPr id="416" name="Freeform 48"/>
            <p:cNvSpPr>
              <a:spLocks noEditPoints="1"/>
            </p:cNvSpPr>
            <p:nvPr/>
          </p:nvSpPr>
          <p:spPr bwMode="auto">
            <a:xfrm>
              <a:off x="2544763" y="2089150"/>
              <a:ext cx="173038" cy="257175"/>
            </a:xfrm>
            <a:custGeom>
              <a:avLst/>
              <a:gdLst/>
              <a:ahLst/>
              <a:cxnLst>
                <a:cxn ang="0">
                  <a:pos x="300" y="82"/>
                </a:cxn>
                <a:cxn ang="0">
                  <a:pos x="530" y="776"/>
                </a:cxn>
                <a:cxn ang="0">
                  <a:pos x="476" y="794"/>
                </a:cxn>
                <a:cxn ang="0">
                  <a:pos x="244" y="99"/>
                </a:cxn>
                <a:cxn ang="0">
                  <a:pos x="300" y="82"/>
                </a:cxn>
                <a:cxn ang="0">
                  <a:pos x="530" y="776"/>
                </a:cxn>
                <a:cxn ang="0">
                  <a:pos x="543" y="814"/>
                </a:cxn>
                <a:cxn ang="0">
                  <a:pos x="503" y="814"/>
                </a:cxn>
                <a:cxn ang="0">
                  <a:pos x="503" y="785"/>
                </a:cxn>
                <a:cxn ang="0">
                  <a:pos x="530" y="776"/>
                </a:cxn>
                <a:cxn ang="0">
                  <a:pos x="503" y="814"/>
                </a:cxn>
                <a:cxn ang="0">
                  <a:pos x="40" y="814"/>
                </a:cxn>
                <a:cxn ang="0">
                  <a:pos x="40" y="756"/>
                </a:cxn>
                <a:cxn ang="0">
                  <a:pos x="503" y="756"/>
                </a:cxn>
                <a:cxn ang="0">
                  <a:pos x="503" y="814"/>
                </a:cxn>
                <a:cxn ang="0">
                  <a:pos x="40" y="814"/>
                </a:cxn>
                <a:cxn ang="0">
                  <a:pos x="0" y="814"/>
                </a:cxn>
                <a:cxn ang="0">
                  <a:pos x="13" y="776"/>
                </a:cxn>
                <a:cxn ang="0">
                  <a:pos x="40" y="785"/>
                </a:cxn>
                <a:cxn ang="0">
                  <a:pos x="40" y="814"/>
                </a:cxn>
                <a:cxn ang="0">
                  <a:pos x="13" y="776"/>
                </a:cxn>
                <a:cxn ang="0">
                  <a:pos x="244" y="82"/>
                </a:cxn>
                <a:cxn ang="0">
                  <a:pos x="300" y="99"/>
                </a:cxn>
                <a:cxn ang="0">
                  <a:pos x="68" y="794"/>
                </a:cxn>
                <a:cxn ang="0">
                  <a:pos x="13" y="776"/>
                </a:cxn>
                <a:cxn ang="0">
                  <a:pos x="244" y="82"/>
                </a:cxn>
                <a:cxn ang="0">
                  <a:pos x="271" y="0"/>
                </a:cxn>
                <a:cxn ang="0">
                  <a:pos x="300" y="82"/>
                </a:cxn>
                <a:cxn ang="0">
                  <a:pos x="271" y="91"/>
                </a:cxn>
                <a:cxn ang="0">
                  <a:pos x="244" y="82"/>
                </a:cxn>
              </a:cxnLst>
              <a:rect l="0" t="0" r="r" b="b"/>
              <a:pathLst>
                <a:path w="543" h="814">
                  <a:moveTo>
                    <a:pt x="300" y="82"/>
                  </a:moveTo>
                  <a:lnTo>
                    <a:pt x="530" y="776"/>
                  </a:lnTo>
                  <a:lnTo>
                    <a:pt x="476" y="794"/>
                  </a:lnTo>
                  <a:lnTo>
                    <a:pt x="244" y="99"/>
                  </a:lnTo>
                  <a:lnTo>
                    <a:pt x="300" y="82"/>
                  </a:lnTo>
                  <a:close/>
                  <a:moveTo>
                    <a:pt x="530" y="776"/>
                  </a:moveTo>
                  <a:lnTo>
                    <a:pt x="543" y="814"/>
                  </a:lnTo>
                  <a:lnTo>
                    <a:pt x="503" y="814"/>
                  </a:lnTo>
                  <a:lnTo>
                    <a:pt x="503" y="785"/>
                  </a:lnTo>
                  <a:lnTo>
                    <a:pt x="530" y="776"/>
                  </a:lnTo>
                  <a:close/>
                  <a:moveTo>
                    <a:pt x="503" y="814"/>
                  </a:moveTo>
                  <a:lnTo>
                    <a:pt x="40" y="814"/>
                  </a:lnTo>
                  <a:lnTo>
                    <a:pt x="40" y="756"/>
                  </a:lnTo>
                  <a:lnTo>
                    <a:pt x="503" y="756"/>
                  </a:lnTo>
                  <a:lnTo>
                    <a:pt x="503" y="814"/>
                  </a:lnTo>
                  <a:close/>
                  <a:moveTo>
                    <a:pt x="40" y="814"/>
                  </a:moveTo>
                  <a:lnTo>
                    <a:pt x="0" y="814"/>
                  </a:lnTo>
                  <a:lnTo>
                    <a:pt x="13" y="776"/>
                  </a:lnTo>
                  <a:lnTo>
                    <a:pt x="40" y="785"/>
                  </a:lnTo>
                  <a:lnTo>
                    <a:pt x="40" y="814"/>
                  </a:lnTo>
                  <a:close/>
                  <a:moveTo>
                    <a:pt x="13" y="776"/>
                  </a:moveTo>
                  <a:lnTo>
                    <a:pt x="244" y="82"/>
                  </a:lnTo>
                  <a:lnTo>
                    <a:pt x="300" y="99"/>
                  </a:lnTo>
                  <a:lnTo>
                    <a:pt x="68" y="794"/>
                  </a:lnTo>
                  <a:lnTo>
                    <a:pt x="13" y="776"/>
                  </a:lnTo>
                  <a:close/>
                  <a:moveTo>
                    <a:pt x="244" y="82"/>
                  </a:moveTo>
                  <a:lnTo>
                    <a:pt x="271" y="0"/>
                  </a:lnTo>
                  <a:lnTo>
                    <a:pt x="300" y="82"/>
                  </a:lnTo>
                  <a:lnTo>
                    <a:pt x="271" y="91"/>
                  </a:lnTo>
                  <a:lnTo>
                    <a:pt x="244" y="82"/>
                  </a:lnTo>
                  <a:close/>
                </a:path>
              </a:pathLst>
            </a:custGeom>
            <a:solidFill>
              <a:schemeClr val="accent5">
                <a:lumMod val="20000"/>
                <a:lumOff val="80000"/>
              </a:schemeClr>
            </a:solidFill>
            <a:ln w="9525">
              <a:noFill/>
              <a:round/>
              <a:headEnd/>
              <a:tailEnd/>
            </a:ln>
          </p:spPr>
          <p:txBody>
            <a:bodyPr/>
            <a:lstStyle/>
            <a:p>
              <a:endParaRPr lang="bg-BG" b="1"/>
            </a:p>
          </p:txBody>
        </p:sp>
        <p:sp>
          <p:nvSpPr>
            <p:cNvPr id="417" name="Freeform 49"/>
            <p:cNvSpPr>
              <a:spLocks/>
            </p:cNvSpPr>
            <p:nvPr/>
          </p:nvSpPr>
          <p:spPr bwMode="auto">
            <a:xfrm>
              <a:off x="2549525" y="2114550"/>
              <a:ext cx="90488" cy="225425"/>
            </a:xfrm>
            <a:custGeom>
              <a:avLst/>
              <a:gdLst/>
              <a:ahLst/>
              <a:cxnLst>
                <a:cxn ang="0">
                  <a:pos x="0" y="694"/>
                </a:cxn>
                <a:cxn ang="0">
                  <a:pos x="231" y="0"/>
                </a:cxn>
                <a:cxn ang="0">
                  <a:pos x="287" y="17"/>
                </a:cxn>
                <a:cxn ang="0">
                  <a:pos x="55" y="712"/>
                </a:cxn>
                <a:cxn ang="0">
                  <a:pos x="0" y="694"/>
                </a:cxn>
              </a:cxnLst>
              <a:rect l="0" t="0" r="r" b="b"/>
              <a:pathLst>
                <a:path w="287" h="712">
                  <a:moveTo>
                    <a:pt x="0" y="694"/>
                  </a:moveTo>
                  <a:lnTo>
                    <a:pt x="231" y="0"/>
                  </a:lnTo>
                  <a:lnTo>
                    <a:pt x="287" y="17"/>
                  </a:lnTo>
                  <a:lnTo>
                    <a:pt x="55" y="712"/>
                  </a:lnTo>
                  <a:lnTo>
                    <a:pt x="0" y="694"/>
                  </a:lnTo>
                  <a:close/>
                </a:path>
              </a:pathLst>
            </a:custGeom>
            <a:solidFill>
              <a:srgbClr val="008483"/>
            </a:solidFill>
            <a:ln w="9525">
              <a:noFill/>
              <a:round/>
              <a:headEnd/>
              <a:tailEnd/>
            </a:ln>
          </p:spPr>
          <p:txBody>
            <a:bodyPr/>
            <a:lstStyle/>
            <a:p>
              <a:endParaRPr lang="bg-BG" b="1"/>
            </a:p>
          </p:txBody>
        </p:sp>
        <p:sp>
          <p:nvSpPr>
            <p:cNvPr id="418" name="Freeform 50"/>
            <p:cNvSpPr>
              <a:spLocks/>
            </p:cNvSpPr>
            <p:nvPr/>
          </p:nvSpPr>
          <p:spPr bwMode="auto">
            <a:xfrm>
              <a:off x="4138613" y="2276475"/>
              <a:ext cx="233363" cy="158750"/>
            </a:xfrm>
            <a:custGeom>
              <a:avLst/>
              <a:gdLst/>
              <a:ahLst/>
              <a:cxnLst>
                <a:cxn ang="0">
                  <a:pos x="734" y="0"/>
                </a:cxn>
                <a:cxn ang="0">
                  <a:pos x="232" y="502"/>
                </a:cxn>
                <a:cxn ang="0">
                  <a:pos x="0" y="116"/>
                </a:cxn>
                <a:cxn ang="0">
                  <a:pos x="734" y="0"/>
                </a:cxn>
              </a:cxnLst>
              <a:rect l="0" t="0" r="r" b="b"/>
              <a:pathLst>
                <a:path w="734" h="502">
                  <a:moveTo>
                    <a:pt x="734" y="0"/>
                  </a:moveTo>
                  <a:lnTo>
                    <a:pt x="232" y="502"/>
                  </a:lnTo>
                  <a:lnTo>
                    <a:pt x="0" y="116"/>
                  </a:lnTo>
                  <a:lnTo>
                    <a:pt x="734" y="0"/>
                  </a:lnTo>
                  <a:close/>
                </a:path>
              </a:pathLst>
            </a:custGeom>
            <a:solidFill>
              <a:srgbClr val="FFFFFF"/>
            </a:solidFill>
            <a:ln w="9525">
              <a:noFill/>
              <a:round/>
              <a:headEnd/>
              <a:tailEnd/>
            </a:ln>
          </p:spPr>
          <p:txBody>
            <a:bodyPr/>
            <a:lstStyle/>
            <a:p>
              <a:endParaRPr lang="bg-BG" b="1"/>
            </a:p>
          </p:txBody>
        </p:sp>
        <p:sp>
          <p:nvSpPr>
            <p:cNvPr id="419" name="Freeform 51"/>
            <p:cNvSpPr>
              <a:spLocks noEditPoints="1"/>
            </p:cNvSpPr>
            <p:nvPr/>
          </p:nvSpPr>
          <p:spPr bwMode="auto">
            <a:xfrm>
              <a:off x="4124325" y="2263775"/>
              <a:ext cx="274638" cy="187325"/>
            </a:xfrm>
            <a:custGeom>
              <a:avLst/>
              <a:gdLst/>
              <a:ahLst/>
              <a:cxnLst>
                <a:cxn ang="0">
                  <a:pos x="800" y="62"/>
                </a:cxn>
                <a:cxn ang="0">
                  <a:pos x="298" y="564"/>
                </a:cxn>
                <a:cxn ang="0">
                  <a:pos x="257" y="523"/>
                </a:cxn>
                <a:cxn ang="0">
                  <a:pos x="759" y="21"/>
                </a:cxn>
                <a:cxn ang="0">
                  <a:pos x="800" y="62"/>
                </a:cxn>
                <a:cxn ang="0">
                  <a:pos x="298" y="564"/>
                </a:cxn>
                <a:cxn ang="0">
                  <a:pos x="272" y="590"/>
                </a:cxn>
                <a:cxn ang="0">
                  <a:pos x="253" y="559"/>
                </a:cxn>
                <a:cxn ang="0">
                  <a:pos x="278" y="544"/>
                </a:cxn>
                <a:cxn ang="0">
                  <a:pos x="298" y="564"/>
                </a:cxn>
                <a:cxn ang="0">
                  <a:pos x="253" y="559"/>
                </a:cxn>
                <a:cxn ang="0">
                  <a:pos x="22" y="172"/>
                </a:cxn>
                <a:cxn ang="0">
                  <a:pos x="71" y="143"/>
                </a:cxn>
                <a:cxn ang="0">
                  <a:pos x="302" y="529"/>
                </a:cxn>
                <a:cxn ang="0">
                  <a:pos x="253" y="559"/>
                </a:cxn>
                <a:cxn ang="0">
                  <a:pos x="22" y="172"/>
                </a:cxn>
                <a:cxn ang="0">
                  <a:pos x="0" y="136"/>
                </a:cxn>
                <a:cxn ang="0">
                  <a:pos x="42" y="129"/>
                </a:cxn>
                <a:cxn ang="0">
                  <a:pos x="46" y="158"/>
                </a:cxn>
                <a:cxn ang="0">
                  <a:pos x="22" y="172"/>
                </a:cxn>
                <a:cxn ang="0">
                  <a:pos x="42" y="129"/>
                </a:cxn>
                <a:cxn ang="0">
                  <a:pos x="775" y="14"/>
                </a:cxn>
                <a:cxn ang="0">
                  <a:pos x="784" y="71"/>
                </a:cxn>
                <a:cxn ang="0">
                  <a:pos x="50" y="186"/>
                </a:cxn>
                <a:cxn ang="0">
                  <a:pos x="42" y="129"/>
                </a:cxn>
                <a:cxn ang="0">
                  <a:pos x="775" y="14"/>
                </a:cxn>
                <a:cxn ang="0">
                  <a:pos x="863" y="0"/>
                </a:cxn>
                <a:cxn ang="0">
                  <a:pos x="800" y="62"/>
                </a:cxn>
                <a:cxn ang="0">
                  <a:pos x="780" y="42"/>
                </a:cxn>
                <a:cxn ang="0">
                  <a:pos x="775" y="14"/>
                </a:cxn>
              </a:cxnLst>
              <a:rect l="0" t="0" r="r" b="b"/>
              <a:pathLst>
                <a:path w="863" h="590">
                  <a:moveTo>
                    <a:pt x="800" y="62"/>
                  </a:moveTo>
                  <a:lnTo>
                    <a:pt x="298" y="564"/>
                  </a:lnTo>
                  <a:lnTo>
                    <a:pt x="257" y="523"/>
                  </a:lnTo>
                  <a:lnTo>
                    <a:pt x="759" y="21"/>
                  </a:lnTo>
                  <a:lnTo>
                    <a:pt x="800" y="62"/>
                  </a:lnTo>
                  <a:close/>
                  <a:moveTo>
                    <a:pt x="298" y="564"/>
                  </a:moveTo>
                  <a:lnTo>
                    <a:pt x="272" y="590"/>
                  </a:lnTo>
                  <a:lnTo>
                    <a:pt x="253" y="559"/>
                  </a:lnTo>
                  <a:lnTo>
                    <a:pt x="278" y="544"/>
                  </a:lnTo>
                  <a:lnTo>
                    <a:pt x="298" y="564"/>
                  </a:lnTo>
                  <a:close/>
                  <a:moveTo>
                    <a:pt x="253" y="559"/>
                  </a:moveTo>
                  <a:lnTo>
                    <a:pt x="22" y="172"/>
                  </a:lnTo>
                  <a:lnTo>
                    <a:pt x="71" y="143"/>
                  </a:lnTo>
                  <a:lnTo>
                    <a:pt x="302" y="529"/>
                  </a:lnTo>
                  <a:lnTo>
                    <a:pt x="253" y="559"/>
                  </a:lnTo>
                  <a:close/>
                  <a:moveTo>
                    <a:pt x="22" y="172"/>
                  </a:moveTo>
                  <a:lnTo>
                    <a:pt x="0" y="136"/>
                  </a:lnTo>
                  <a:lnTo>
                    <a:pt x="42" y="129"/>
                  </a:lnTo>
                  <a:lnTo>
                    <a:pt x="46" y="158"/>
                  </a:lnTo>
                  <a:lnTo>
                    <a:pt x="22" y="172"/>
                  </a:lnTo>
                  <a:close/>
                  <a:moveTo>
                    <a:pt x="42" y="129"/>
                  </a:moveTo>
                  <a:lnTo>
                    <a:pt x="775" y="14"/>
                  </a:lnTo>
                  <a:lnTo>
                    <a:pt x="784" y="71"/>
                  </a:lnTo>
                  <a:lnTo>
                    <a:pt x="50" y="186"/>
                  </a:lnTo>
                  <a:lnTo>
                    <a:pt x="42" y="129"/>
                  </a:lnTo>
                  <a:close/>
                  <a:moveTo>
                    <a:pt x="775" y="14"/>
                  </a:moveTo>
                  <a:lnTo>
                    <a:pt x="863" y="0"/>
                  </a:lnTo>
                  <a:lnTo>
                    <a:pt x="800" y="62"/>
                  </a:lnTo>
                  <a:lnTo>
                    <a:pt x="780" y="42"/>
                  </a:lnTo>
                  <a:lnTo>
                    <a:pt x="775" y="14"/>
                  </a:lnTo>
                  <a:close/>
                </a:path>
              </a:pathLst>
            </a:custGeom>
            <a:solidFill>
              <a:srgbClr val="FFFFFF"/>
            </a:solidFill>
            <a:ln w="9525">
              <a:noFill/>
              <a:round/>
              <a:headEnd/>
              <a:tailEnd/>
            </a:ln>
          </p:spPr>
          <p:txBody>
            <a:bodyPr/>
            <a:lstStyle/>
            <a:p>
              <a:endParaRPr lang="bg-BG" b="1"/>
            </a:p>
          </p:txBody>
        </p:sp>
        <p:sp>
          <p:nvSpPr>
            <p:cNvPr id="420" name="Freeform 52"/>
            <p:cNvSpPr>
              <a:spLocks noEditPoints="1"/>
            </p:cNvSpPr>
            <p:nvPr/>
          </p:nvSpPr>
          <p:spPr bwMode="auto">
            <a:xfrm>
              <a:off x="4124325" y="2263775"/>
              <a:ext cx="274638" cy="187325"/>
            </a:xfrm>
            <a:custGeom>
              <a:avLst/>
              <a:gdLst/>
              <a:ahLst/>
              <a:cxnLst>
                <a:cxn ang="0">
                  <a:pos x="800" y="62"/>
                </a:cxn>
                <a:cxn ang="0">
                  <a:pos x="298" y="564"/>
                </a:cxn>
                <a:cxn ang="0">
                  <a:pos x="257" y="523"/>
                </a:cxn>
                <a:cxn ang="0">
                  <a:pos x="759" y="21"/>
                </a:cxn>
                <a:cxn ang="0">
                  <a:pos x="800" y="62"/>
                </a:cxn>
                <a:cxn ang="0">
                  <a:pos x="298" y="564"/>
                </a:cxn>
                <a:cxn ang="0">
                  <a:pos x="272" y="590"/>
                </a:cxn>
                <a:cxn ang="0">
                  <a:pos x="253" y="559"/>
                </a:cxn>
                <a:cxn ang="0">
                  <a:pos x="278" y="544"/>
                </a:cxn>
                <a:cxn ang="0">
                  <a:pos x="298" y="564"/>
                </a:cxn>
                <a:cxn ang="0">
                  <a:pos x="253" y="559"/>
                </a:cxn>
                <a:cxn ang="0">
                  <a:pos x="22" y="172"/>
                </a:cxn>
                <a:cxn ang="0">
                  <a:pos x="71" y="143"/>
                </a:cxn>
                <a:cxn ang="0">
                  <a:pos x="302" y="529"/>
                </a:cxn>
                <a:cxn ang="0">
                  <a:pos x="253" y="559"/>
                </a:cxn>
                <a:cxn ang="0">
                  <a:pos x="22" y="172"/>
                </a:cxn>
                <a:cxn ang="0">
                  <a:pos x="0" y="136"/>
                </a:cxn>
                <a:cxn ang="0">
                  <a:pos x="42" y="129"/>
                </a:cxn>
                <a:cxn ang="0">
                  <a:pos x="46" y="158"/>
                </a:cxn>
                <a:cxn ang="0">
                  <a:pos x="22" y="172"/>
                </a:cxn>
                <a:cxn ang="0">
                  <a:pos x="42" y="129"/>
                </a:cxn>
                <a:cxn ang="0">
                  <a:pos x="775" y="14"/>
                </a:cxn>
                <a:cxn ang="0">
                  <a:pos x="784" y="71"/>
                </a:cxn>
                <a:cxn ang="0">
                  <a:pos x="50" y="186"/>
                </a:cxn>
                <a:cxn ang="0">
                  <a:pos x="42" y="129"/>
                </a:cxn>
                <a:cxn ang="0">
                  <a:pos x="775" y="14"/>
                </a:cxn>
                <a:cxn ang="0">
                  <a:pos x="863" y="0"/>
                </a:cxn>
                <a:cxn ang="0">
                  <a:pos x="800" y="62"/>
                </a:cxn>
                <a:cxn ang="0">
                  <a:pos x="780" y="42"/>
                </a:cxn>
                <a:cxn ang="0">
                  <a:pos x="775" y="14"/>
                </a:cxn>
              </a:cxnLst>
              <a:rect l="0" t="0" r="r" b="b"/>
              <a:pathLst>
                <a:path w="863" h="590">
                  <a:moveTo>
                    <a:pt x="800" y="62"/>
                  </a:moveTo>
                  <a:lnTo>
                    <a:pt x="298" y="564"/>
                  </a:lnTo>
                  <a:lnTo>
                    <a:pt x="257" y="523"/>
                  </a:lnTo>
                  <a:lnTo>
                    <a:pt x="759" y="21"/>
                  </a:lnTo>
                  <a:lnTo>
                    <a:pt x="800" y="62"/>
                  </a:lnTo>
                  <a:close/>
                  <a:moveTo>
                    <a:pt x="298" y="564"/>
                  </a:moveTo>
                  <a:lnTo>
                    <a:pt x="272" y="590"/>
                  </a:lnTo>
                  <a:lnTo>
                    <a:pt x="253" y="559"/>
                  </a:lnTo>
                  <a:lnTo>
                    <a:pt x="278" y="544"/>
                  </a:lnTo>
                  <a:lnTo>
                    <a:pt x="298" y="564"/>
                  </a:lnTo>
                  <a:close/>
                  <a:moveTo>
                    <a:pt x="253" y="559"/>
                  </a:moveTo>
                  <a:lnTo>
                    <a:pt x="22" y="172"/>
                  </a:lnTo>
                  <a:lnTo>
                    <a:pt x="71" y="143"/>
                  </a:lnTo>
                  <a:lnTo>
                    <a:pt x="302" y="529"/>
                  </a:lnTo>
                  <a:lnTo>
                    <a:pt x="253" y="559"/>
                  </a:lnTo>
                  <a:close/>
                  <a:moveTo>
                    <a:pt x="22" y="172"/>
                  </a:moveTo>
                  <a:lnTo>
                    <a:pt x="0" y="136"/>
                  </a:lnTo>
                  <a:lnTo>
                    <a:pt x="42" y="129"/>
                  </a:lnTo>
                  <a:lnTo>
                    <a:pt x="46" y="158"/>
                  </a:lnTo>
                  <a:lnTo>
                    <a:pt x="22" y="172"/>
                  </a:lnTo>
                  <a:close/>
                  <a:moveTo>
                    <a:pt x="42" y="129"/>
                  </a:moveTo>
                  <a:lnTo>
                    <a:pt x="775" y="14"/>
                  </a:lnTo>
                  <a:lnTo>
                    <a:pt x="784" y="71"/>
                  </a:lnTo>
                  <a:lnTo>
                    <a:pt x="50" y="186"/>
                  </a:lnTo>
                  <a:lnTo>
                    <a:pt x="42" y="129"/>
                  </a:lnTo>
                  <a:close/>
                  <a:moveTo>
                    <a:pt x="775" y="14"/>
                  </a:moveTo>
                  <a:lnTo>
                    <a:pt x="863" y="0"/>
                  </a:lnTo>
                  <a:lnTo>
                    <a:pt x="800" y="62"/>
                  </a:lnTo>
                  <a:lnTo>
                    <a:pt x="780" y="42"/>
                  </a:lnTo>
                  <a:lnTo>
                    <a:pt x="775" y="14"/>
                  </a:lnTo>
                  <a:close/>
                </a:path>
              </a:pathLst>
            </a:custGeom>
            <a:solidFill>
              <a:schemeClr val="accent5">
                <a:lumMod val="20000"/>
                <a:lumOff val="80000"/>
              </a:schemeClr>
            </a:solidFill>
            <a:ln w="9525">
              <a:noFill/>
              <a:round/>
              <a:headEnd/>
              <a:tailEnd/>
            </a:ln>
          </p:spPr>
          <p:txBody>
            <a:bodyPr/>
            <a:lstStyle/>
            <a:p>
              <a:endParaRPr lang="bg-BG" b="1"/>
            </a:p>
          </p:txBody>
        </p:sp>
        <p:sp>
          <p:nvSpPr>
            <p:cNvPr id="421" name="Freeform 53"/>
            <p:cNvSpPr>
              <a:spLocks/>
            </p:cNvSpPr>
            <p:nvPr/>
          </p:nvSpPr>
          <p:spPr bwMode="auto">
            <a:xfrm>
              <a:off x="4137025" y="2266950"/>
              <a:ext cx="236538" cy="55563"/>
            </a:xfrm>
            <a:custGeom>
              <a:avLst/>
              <a:gdLst/>
              <a:ahLst/>
              <a:cxnLst>
                <a:cxn ang="0">
                  <a:pos x="0" y="115"/>
                </a:cxn>
                <a:cxn ang="0">
                  <a:pos x="733" y="0"/>
                </a:cxn>
                <a:cxn ang="0">
                  <a:pos x="742" y="57"/>
                </a:cxn>
                <a:cxn ang="0">
                  <a:pos x="8" y="172"/>
                </a:cxn>
                <a:cxn ang="0">
                  <a:pos x="0" y="115"/>
                </a:cxn>
              </a:cxnLst>
              <a:rect l="0" t="0" r="r" b="b"/>
              <a:pathLst>
                <a:path w="742" h="172">
                  <a:moveTo>
                    <a:pt x="0" y="115"/>
                  </a:moveTo>
                  <a:lnTo>
                    <a:pt x="733" y="0"/>
                  </a:lnTo>
                  <a:lnTo>
                    <a:pt x="742" y="57"/>
                  </a:lnTo>
                  <a:lnTo>
                    <a:pt x="8" y="172"/>
                  </a:lnTo>
                  <a:lnTo>
                    <a:pt x="0" y="115"/>
                  </a:lnTo>
                  <a:close/>
                </a:path>
              </a:pathLst>
            </a:custGeom>
            <a:solidFill>
              <a:srgbClr val="16494A"/>
            </a:solidFill>
            <a:ln w="9525">
              <a:noFill/>
              <a:round/>
              <a:headEnd/>
              <a:tailEnd/>
            </a:ln>
          </p:spPr>
          <p:txBody>
            <a:bodyPr/>
            <a:lstStyle/>
            <a:p>
              <a:endParaRPr lang="bg-BG" b="1"/>
            </a:p>
          </p:txBody>
        </p:sp>
        <p:sp>
          <p:nvSpPr>
            <p:cNvPr id="422" name="Freeform 54"/>
            <p:cNvSpPr>
              <a:spLocks/>
            </p:cNvSpPr>
            <p:nvPr/>
          </p:nvSpPr>
          <p:spPr bwMode="auto">
            <a:xfrm>
              <a:off x="4519613" y="4541838"/>
              <a:ext cx="146050" cy="220663"/>
            </a:xfrm>
            <a:custGeom>
              <a:avLst/>
              <a:gdLst/>
              <a:ahLst/>
              <a:cxnLst>
                <a:cxn ang="0">
                  <a:pos x="232" y="0"/>
                </a:cxn>
                <a:cxn ang="0">
                  <a:pos x="463" y="695"/>
                </a:cxn>
                <a:cxn ang="0">
                  <a:pos x="0" y="695"/>
                </a:cxn>
                <a:cxn ang="0">
                  <a:pos x="232" y="0"/>
                </a:cxn>
              </a:cxnLst>
              <a:rect l="0" t="0" r="r" b="b"/>
              <a:pathLst>
                <a:path w="463" h="695">
                  <a:moveTo>
                    <a:pt x="232" y="0"/>
                  </a:moveTo>
                  <a:lnTo>
                    <a:pt x="463" y="695"/>
                  </a:lnTo>
                  <a:lnTo>
                    <a:pt x="0" y="695"/>
                  </a:lnTo>
                  <a:lnTo>
                    <a:pt x="232" y="0"/>
                  </a:lnTo>
                  <a:close/>
                </a:path>
              </a:pathLst>
            </a:custGeom>
            <a:solidFill>
              <a:schemeClr val="accent5">
                <a:lumMod val="20000"/>
                <a:lumOff val="80000"/>
              </a:schemeClr>
            </a:solidFill>
            <a:ln w="9525">
              <a:noFill/>
              <a:round/>
              <a:headEnd/>
              <a:tailEnd/>
            </a:ln>
          </p:spPr>
          <p:txBody>
            <a:bodyPr/>
            <a:lstStyle/>
            <a:p>
              <a:endParaRPr lang="bg-BG" b="1"/>
            </a:p>
          </p:txBody>
        </p:sp>
        <p:sp>
          <p:nvSpPr>
            <p:cNvPr id="423" name="Freeform 55"/>
            <p:cNvSpPr>
              <a:spLocks noEditPoints="1"/>
            </p:cNvSpPr>
            <p:nvPr/>
          </p:nvSpPr>
          <p:spPr bwMode="auto">
            <a:xfrm>
              <a:off x="4506913" y="4513263"/>
              <a:ext cx="171450" cy="258763"/>
            </a:xfrm>
            <a:custGeom>
              <a:avLst/>
              <a:gdLst/>
              <a:ahLst/>
              <a:cxnLst>
                <a:cxn ang="0">
                  <a:pos x="299" y="83"/>
                </a:cxn>
                <a:cxn ang="0">
                  <a:pos x="530" y="777"/>
                </a:cxn>
                <a:cxn ang="0">
                  <a:pos x="475" y="795"/>
                </a:cxn>
                <a:cxn ang="0">
                  <a:pos x="243" y="101"/>
                </a:cxn>
                <a:cxn ang="0">
                  <a:pos x="299" y="83"/>
                </a:cxn>
                <a:cxn ang="0">
                  <a:pos x="530" y="777"/>
                </a:cxn>
                <a:cxn ang="0">
                  <a:pos x="542" y="815"/>
                </a:cxn>
                <a:cxn ang="0">
                  <a:pos x="503" y="815"/>
                </a:cxn>
                <a:cxn ang="0">
                  <a:pos x="503" y="786"/>
                </a:cxn>
                <a:cxn ang="0">
                  <a:pos x="530" y="777"/>
                </a:cxn>
                <a:cxn ang="0">
                  <a:pos x="503" y="815"/>
                </a:cxn>
                <a:cxn ang="0">
                  <a:pos x="40" y="815"/>
                </a:cxn>
                <a:cxn ang="0">
                  <a:pos x="40" y="757"/>
                </a:cxn>
                <a:cxn ang="0">
                  <a:pos x="503" y="757"/>
                </a:cxn>
                <a:cxn ang="0">
                  <a:pos x="503" y="815"/>
                </a:cxn>
                <a:cxn ang="0">
                  <a:pos x="40" y="815"/>
                </a:cxn>
                <a:cxn ang="0">
                  <a:pos x="0" y="815"/>
                </a:cxn>
                <a:cxn ang="0">
                  <a:pos x="12" y="777"/>
                </a:cxn>
                <a:cxn ang="0">
                  <a:pos x="40" y="786"/>
                </a:cxn>
                <a:cxn ang="0">
                  <a:pos x="40" y="815"/>
                </a:cxn>
                <a:cxn ang="0">
                  <a:pos x="12" y="777"/>
                </a:cxn>
                <a:cxn ang="0">
                  <a:pos x="243" y="83"/>
                </a:cxn>
                <a:cxn ang="0">
                  <a:pos x="299" y="101"/>
                </a:cxn>
                <a:cxn ang="0">
                  <a:pos x="67" y="795"/>
                </a:cxn>
                <a:cxn ang="0">
                  <a:pos x="12" y="777"/>
                </a:cxn>
                <a:cxn ang="0">
                  <a:pos x="243" y="83"/>
                </a:cxn>
                <a:cxn ang="0">
                  <a:pos x="272" y="0"/>
                </a:cxn>
                <a:cxn ang="0">
                  <a:pos x="299" y="83"/>
                </a:cxn>
                <a:cxn ang="0">
                  <a:pos x="272" y="91"/>
                </a:cxn>
                <a:cxn ang="0">
                  <a:pos x="243" y="83"/>
                </a:cxn>
              </a:cxnLst>
              <a:rect l="0" t="0" r="r" b="b"/>
              <a:pathLst>
                <a:path w="542" h="815">
                  <a:moveTo>
                    <a:pt x="299" y="83"/>
                  </a:moveTo>
                  <a:lnTo>
                    <a:pt x="530" y="777"/>
                  </a:lnTo>
                  <a:lnTo>
                    <a:pt x="475" y="795"/>
                  </a:lnTo>
                  <a:lnTo>
                    <a:pt x="243" y="101"/>
                  </a:lnTo>
                  <a:lnTo>
                    <a:pt x="299" y="83"/>
                  </a:lnTo>
                  <a:close/>
                  <a:moveTo>
                    <a:pt x="530" y="777"/>
                  </a:moveTo>
                  <a:lnTo>
                    <a:pt x="542" y="815"/>
                  </a:lnTo>
                  <a:lnTo>
                    <a:pt x="503" y="815"/>
                  </a:lnTo>
                  <a:lnTo>
                    <a:pt x="503" y="786"/>
                  </a:lnTo>
                  <a:lnTo>
                    <a:pt x="530" y="777"/>
                  </a:lnTo>
                  <a:close/>
                  <a:moveTo>
                    <a:pt x="503" y="815"/>
                  </a:moveTo>
                  <a:lnTo>
                    <a:pt x="40" y="815"/>
                  </a:lnTo>
                  <a:lnTo>
                    <a:pt x="40" y="757"/>
                  </a:lnTo>
                  <a:lnTo>
                    <a:pt x="503" y="757"/>
                  </a:lnTo>
                  <a:lnTo>
                    <a:pt x="503" y="815"/>
                  </a:lnTo>
                  <a:close/>
                  <a:moveTo>
                    <a:pt x="40" y="815"/>
                  </a:moveTo>
                  <a:lnTo>
                    <a:pt x="0" y="815"/>
                  </a:lnTo>
                  <a:lnTo>
                    <a:pt x="12" y="777"/>
                  </a:lnTo>
                  <a:lnTo>
                    <a:pt x="40" y="786"/>
                  </a:lnTo>
                  <a:lnTo>
                    <a:pt x="40" y="815"/>
                  </a:lnTo>
                  <a:close/>
                  <a:moveTo>
                    <a:pt x="12" y="777"/>
                  </a:moveTo>
                  <a:lnTo>
                    <a:pt x="243" y="83"/>
                  </a:lnTo>
                  <a:lnTo>
                    <a:pt x="299" y="101"/>
                  </a:lnTo>
                  <a:lnTo>
                    <a:pt x="67" y="795"/>
                  </a:lnTo>
                  <a:lnTo>
                    <a:pt x="12" y="777"/>
                  </a:lnTo>
                  <a:close/>
                  <a:moveTo>
                    <a:pt x="243" y="83"/>
                  </a:moveTo>
                  <a:lnTo>
                    <a:pt x="272" y="0"/>
                  </a:lnTo>
                  <a:lnTo>
                    <a:pt x="299" y="83"/>
                  </a:lnTo>
                  <a:lnTo>
                    <a:pt x="272" y="91"/>
                  </a:lnTo>
                  <a:lnTo>
                    <a:pt x="243" y="83"/>
                  </a:lnTo>
                  <a:close/>
                </a:path>
              </a:pathLst>
            </a:custGeom>
            <a:solidFill>
              <a:srgbClr val="FFFFFF"/>
            </a:solidFill>
            <a:ln w="9525">
              <a:noFill/>
              <a:round/>
              <a:headEnd/>
              <a:tailEnd/>
            </a:ln>
          </p:spPr>
          <p:txBody>
            <a:bodyPr/>
            <a:lstStyle/>
            <a:p>
              <a:endParaRPr lang="bg-BG" b="1"/>
            </a:p>
          </p:txBody>
        </p:sp>
        <p:sp>
          <p:nvSpPr>
            <p:cNvPr id="424" name="Freeform 56"/>
            <p:cNvSpPr>
              <a:spLocks noEditPoints="1"/>
            </p:cNvSpPr>
            <p:nvPr/>
          </p:nvSpPr>
          <p:spPr bwMode="auto">
            <a:xfrm>
              <a:off x="4506913" y="4513263"/>
              <a:ext cx="171450" cy="258763"/>
            </a:xfrm>
            <a:custGeom>
              <a:avLst/>
              <a:gdLst/>
              <a:ahLst/>
              <a:cxnLst>
                <a:cxn ang="0">
                  <a:pos x="299" y="83"/>
                </a:cxn>
                <a:cxn ang="0">
                  <a:pos x="530" y="777"/>
                </a:cxn>
                <a:cxn ang="0">
                  <a:pos x="475" y="795"/>
                </a:cxn>
                <a:cxn ang="0">
                  <a:pos x="243" y="101"/>
                </a:cxn>
                <a:cxn ang="0">
                  <a:pos x="299" y="83"/>
                </a:cxn>
                <a:cxn ang="0">
                  <a:pos x="530" y="777"/>
                </a:cxn>
                <a:cxn ang="0">
                  <a:pos x="542" y="815"/>
                </a:cxn>
                <a:cxn ang="0">
                  <a:pos x="503" y="815"/>
                </a:cxn>
                <a:cxn ang="0">
                  <a:pos x="503" y="786"/>
                </a:cxn>
                <a:cxn ang="0">
                  <a:pos x="530" y="777"/>
                </a:cxn>
                <a:cxn ang="0">
                  <a:pos x="503" y="815"/>
                </a:cxn>
                <a:cxn ang="0">
                  <a:pos x="40" y="815"/>
                </a:cxn>
                <a:cxn ang="0">
                  <a:pos x="40" y="757"/>
                </a:cxn>
                <a:cxn ang="0">
                  <a:pos x="503" y="757"/>
                </a:cxn>
                <a:cxn ang="0">
                  <a:pos x="503" y="815"/>
                </a:cxn>
                <a:cxn ang="0">
                  <a:pos x="40" y="815"/>
                </a:cxn>
                <a:cxn ang="0">
                  <a:pos x="0" y="815"/>
                </a:cxn>
                <a:cxn ang="0">
                  <a:pos x="12" y="777"/>
                </a:cxn>
                <a:cxn ang="0">
                  <a:pos x="40" y="786"/>
                </a:cxn>
                <a:cxn ang="0">
                  <a:pos x="40" y="815"/>
                </a:cxn>
                <a:cxn ang="0">
                  <a:pos x="12" y="777"/>
                </a:cxn>
                <a:cxn ang="0">
                  <a:pos x="243" y="83"/>
                </a:cxn>
                <a:cxn ang="0">
                  <a:pos x="299" y="101"/>
                </a:cxn>
                <a:cxn ang="0">
                  <a:pos x="67" y="795"/>
                </a:cxn>
                <a:cxn ang="0">
                  <a:pos x="12" y="777"/>
                </a:cxn>
                <a:cxn ang="0">
                  <a:pos x="243" y="83"/>
                </a:cxn>
                <a:cxn ang="0">
                  <a:pos x="272" y="0"/>
                </a:cxn>
                <a:cxn ang="0">
                  <a:pos x="299" y="83"/>
                </a:cxn>
                <a:cxn ang="0">
                  <a:pos x="272" y="91"/>
                </a:cxn>
                <a:cxn ang="0">
                  <a:pos x="243" y="83"/>
                </a:cxn>
              </a:cxnLst>
              <a:rect l="0" t="0" r="r" b="b"/>
              <a:pathLst>
                <a:path w="542" h="815">
                  <a:moveTo>
                    <a:pt x="299" y="83"/>
                  </a:moveTo>
                  <a:lnTo>
                    <a:pt x="530" y="777"/>
                  </a:lnTo>
                  <a:lnTo>
                    <a:pt x="475" y="795"/>
                  </a:lnTo>
                  <a:lnTo>
                    <a:pt x="243" y="101"/>
                  </a:lnTo>
                  <a:lnTo>
                    <a:pt x="299" y="83"/>
                  </a:lnTo>
                  <a:close/>
                  <a:moveTo>
                    <a:pt x="530" y="777"/>
                  </a:moveTo>
                  <a:lnTo>
                    <a:pt x="542" y="815"/>
                  </a:lnTo>
                  <a:lnTo>
                    <a:pt x="503" y="815"/>
                  </a:lnTo>
                  <a:lnTo>
                    <a:pt x="503" y="786"/>
                  </a:lnTo>
                  <a:lnTo>
                    <a:pt x="530" y="777"/>
                  </a:lnTo>
                  <a:close/>
                  <a:moveTo>
                    <a:pt x="503" y="815"/>
                  </a:moveTo>
                  <a:lnTo>
                    <a:pt x="40" y="815"/>
                  </a:lnTo>
                  <a:lnTo>
                    <a:pt x="40" y="757"/>
                  </a:lnTo>
                  <a:lnTo>
                    <a:pt x="503" y="757"/>
                  </a:lnTo>
                  <a:lnTo>
                    <a:pt x="503" y="815"/>
                  </a:lnTo>
                  <a:close/>
                  <a:moveTo>
                    <a:pt x="40" y="815"/>
                  </a:moveTo>
                  <a:lnTo>
                    <a:pt x="0" y="815"/>
                  </a:lnTo>
                  <a:lnTo>
                    <a:pt x="12" y="777"/>
                  </a:lnTo>
                  <a:lnTo>
                    <a:pt x="40" y="786"/>
                  </a:lnTo>
                  <a:lnTo>
                    <a:pt x="40" y="815"/>
                  </a:lnTo>
                  <a:close/>
                  <a:moveTo>
                    <a:pt x="12" y="777"/>
                  </a:moveTo>
                  <a:lnTo>
                    <a:pt x="243" y="83"/>
                  </a:lnTo>
                  <a:lnTo>
                    <a:pt x="299" y="101"/>
                  </a:lnTo>
                  <a:lnTo>
                    <a:pt x="67" y="795"/>
                  </a:lnTo>
                  <a:lnTo>
                    <a:pt x="12" y="777"/>
                  </a:lnTo>
                  <a:close/>
                  <a:moveTo>
                    <a:pt x="243" y="83"/>
                  </a:moveTo>
                  <a:lnTo>
                    <a:pt x="272" y="0"/>
                  </a:lnTo>
                  <a:lnTo>
                    <a:pt x="299" y="83"/>
                  </a:lnTo>
                  <a:lnTo>
                    <a:pt x="272" y="91"/>
                  </a:lnTo>
                  <a:lnTo>
                    <a:pt x="243" y="83"/>
                  </a:lnTo>
                  <a:close/>
                </a:path>
              </a:pathLst>
            </a:custGeom>
            <a:solidFill>
              <a:srgbClr val="16494A"/>
            </a:solidFill>
            <a:ln w="9525">
              <a:noFill/>
              <a:round/>
              <a:headEnd/>
              <a:tailEnd/>
            </a:ln>
          </p:spPr>
          <p:txBody>
            <a:bodyPr/>
            <a:lstStyle/>
            <a:p>
              <a:endParaRPr lang="bg-BG" b="1"/>
            </a:p>
          </p:txBody>
        </p:sp>
        <p:sp>
          <p:nvSpPr>
            <p:cNvPr id="425" name="Freeform 57"/>
            <p:cNvSpPr>
              <a:spLocks/>
            </p:cNvSpPr>
            <p:nvPr/>
          </p:nvSpPr>
          <p:spPr bwMode="auto">
            <a:xfrm>
              <a:off x="4510088" y="4540250"/>
              <a:ext cx="90488" cy="225425"/>
            </a:xfrm>
            <a:custGeom>
              <a:avLst/>
              <a:gdLst/>
              <a:ahLst/>
              <a:cxnLst>
                <a:cxn ang="0">
                  <a:pos x="0" y="694"/>
                </a:cxn>
                <a:cxn ang="0">
                  <a:pos x="231" y="0"/>
                </a:cxn>
                <a:cxn ang="0">
                  <a:pos x="287" y="18"/>
                </a:cxn>
                <a:cxn ang="0">
                  <a:pos x="55" y="712"/>
                </a:cxn>
                <a:cxn ang="0">
                  <a:pos x="0" y="694"/>
                </a:cxn>
              </a:cxnLst>
              <a:rect l="0" t="0" r="r" b="b"/>
              <a:pathLst>
                <a:path w="287" h="712">
                  <a:moveTo>
                    <a:pt x="0" y="694"/>
                  </a:moveTo>
                  <a:lnTo>
                    <a:pt x="231" y="0"/>
                  </a:lnTo>
                  <a:lnTo>
                    <a:pt x="287" y="18"/>
                  </a:lnTo>
                  <a:lnTo>
                    <a:pt x="55" y="712"/>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26" name="Freeform 58"/>
            <p:cNvSpPr>
              <a:spLocks/>
            </p:cNvSpPr>
            <p:nvPr/>
          </p:nvSpPr>
          <p:spPr bwMode="auto">
            <a:xfrm>
              <a:off x="5726113" y="4733924"/>
              <a:ext cx="161925" cy="42863"/>
            </a:xfrm>
            <a:custGeom>
              <a:avLst/>
              <a:gdLst/>
              <a:ahLst/>
              <a:cxnLst>
                <a:cxn ang="0">
                  <a:pos x="510" y="56"/>
                </a:cxn>
                <a:cxn ang="0">
                  <a:pos x="8" y="133"/>
                </a:cxn>
                <a:cxn ang="0">
                  <a:pos x="0" y="76"/>
                </a:cxn>
                <a:cxn ang="0">
                  <a:pos x="501" y="0"/>
                </a:cxn>
                <a:cxn ang="0">
                  <a:pos x="510" y="56"/>
                </a:cxn>
              </a:cxnLst>
              <a:rect l="0" t="0" r="r" b="b"/>
              <a:pathLst>
                <a:path w="510" h="133">
                  <a:moveTo>
                    <a:pt x="510" y="56"/>
                  </a:moveTo>
                  <a:lnTo>
                    <a:pt x="8" y="133"/>
                  </a:lnTo>
                  <a:lnTo>
                    <a:pt x="0" y="76"/>
                  </a:lnTo>
                  <a:lnTo>
                    <a:pt x="501" y="0"/>
                  </a:lnTo>
                  <a:lnTo>
                    <a:pt x="510" y="56"/>
                  </a:lnTo>
                  <a:close/>
                </a:path>
              </a:pathLst>
            </a:custGeom>
            <a:solidFill>
              <a:schemeClr val="accent5">
                <a:lumMod val="20000"/>
                <a:lumOff val="80000"/>
              </a:schemeClr>
            </a:solidFill>
            <a:ln w="9525">
              <a:noFill/>
              <a:round/>
              <a:headEnd/>
              <a:tailEnd/>
            </a:ln>
          </p:spPr>
          <p:txBody>
            <a:bodyPr/>
            <a:lstStyle/>
            <a:p>
              <a:endParaRPr lang="bg-BG" b="1"/>
            </a:p>
          </p:txBody>
        </p:sp>
        <p:sp>
          <p:nvSpPr>
            <p:cNvPr id="427" name="Freeform 59"/>
            <p:cNvSpPr>
              <a:spLocks/>
            </p:cNvSpPr>
            <p:nvPr/>
          </p:nvSpPr>
          <p:spPr bwMode="auto">
            <a:xfrm>
              <a:off x="5781675" y="4732338"/>
              <a:ext cx="112713" cy="146050"/>
            </a:xfrm>
            <a:custGeom>
              <a:avLst/>
              <a:gdLst/>
              <a:ahLst/>
              <a:cxnLst>
                <a:cxn ang="0">
                  <a:pos x="356" y="34"/>
                </a:cxn>
                <a:cxn ang="0">
                  <a:pos x="47" y="458"/>
                </a:cxn>
                <a:cxn ang="0">
                  <a:pos x="0" y="424"/>
                </a:cxn>
                <a:cxn ang="0">
                  <a:pos x="308" y="0"/>
                </a:cxn>
                <a:cxn ang="0">
                  <a:pos x="356" y="34"/>
                </a:cxn>
              </a:cxnLst>
              <a:rect l="0" t="0" r="r" b="b"/>
              <a:pathLst>
                <a:path w="356" h="458">
                  <a:moveTo>
                    <a:pt x="356" y="34"/>
                  </a:moveTo>
                  <a:lnTo>
                    <a:pt x="47" y="458"/>
                  </a:lnTo>
                  <a:lnTo>
                    <a:pt x="0" y="424"/>
                  </a:lnTo>
                  <a:lnTo>
                    <a:pt x="308" y="0"/>
                  </a:lnTo>
                  <a:lnTo>
                    <a:pt x="356" y="34"/>
                  </a:lnTo>
                  <a:close/>
                </a:path>
              </a:pathLst>
            </a:custGeom>
            <a:solidFill>
              <a:schemeClr val="accent5">
                <a:lumMod val="20000"/>
                <a:lumOff val="80000"/>
              </a:schemeClr>
            </a:solidFill>
            <a:ln w="9525">
              <a:noFill/>
              <a:round/>
              <a:headEnd/>
              <a:tailEnd/>
            </a:ln>
          </p:spPr>
          <p:txBody>
            <a:bodyPr/>
            <a:lstStyle/>
            <a:p>
              <a:endParaRPr lang="bg-BG" b="1"/>
            </a:p>
          </p:txBody>
        </p:sp>
        <p:sp>
          <p:nvSpPr>
            <p:cNvPr id="428" name="Rectangle 60"/>
            <p:cNvSpPr>
              <a:spLocks noChangeArrowheads="1"/>
            </p:cNvSpPr>
            <p:nvPr/>
          </p:nvSpPr>
          <p:spPr bwMode="auto">
            <a:xfrm>
              <a:off x="4016375" y="1198563"/>
              <a:ext cx="1298575" cy="1090613"/>
            </a:xfrm>
            <a:prstGeom prst="rect">
              <a:avLst/>
            </a:prstGeom>
            <a:solidFill>
              <a:srgbClr val="29166E"/>
            </a:solidFill>
            <a:ln w="9525">
              <a:noFill/>
              <a:miter lim="800000"/>
              <a:headEnd/>
              <a:tailEnd/>
            </a:ln>
          </p:spPr>
          <p:txBody>
            <a:bodyPr/>
            <a:lstStyle/>
            <a:p>
              <a:endParaRPr lang="bg-BG" b="1"/>
            </a:p>
          </p:txBody>
        </p:sp>
        <p:sp>
          <p:nvSpPr>
            <p:cNvPr id="429" name="Rectangle 61"/>
            <p:cNvSpPr>
              <a:spLocks noChangeArrowheads="1"/>
            </p:cNvSpPr>
            <p:nvPr/>
          </p:nvSpPr>
          <p:spPr bwMode="auto">
            <a:xfrm>
              <a:off x="3979863" y="1162050"/>
              <a:ext cx="1298575" cy="1090613"/>
            </a:xfrm>
            <a:prstGeom prst="rect">
              <a:avLst/>
            </a:prstGeom>
            <a:solidFill>
              <a:srgbClr val="FFFFFF"/>
            </a:solidFill>
            <a:ln w="9525">
              <a:noFill/>
              <a:miter lim="800000"/>
              <a:headEnd/>
              <a:tailEnd/>
            </a:ln>
          </p:spPr>
          <p:txBody>
            <a:bodyPr/>
            <a:lstStyle/>
            <a:p>
              <a:endParaRPr lang="bg-BG" b="1"/>
            </a:p>
          </p:txBody>
        </p:sp>
        <p:sp>
          <p:nvSpPr>
            <p:cNvPr id="430" name="Rectangle 62"/>
            <p:cNvSpPr>
              <a:spLocks noChangeArrowheads="1"/>
            </p:cNvSpPr>
            <p:nvPr/>
          </p:nvSpPr>
          <p:spPr bwMode="auto">
            <a:xfrm>
              <a:off x="3979863" y="1162050"/>
              <a:ext cx="1298575" cy="1090613"/>
            </a:xfrm>
            <a:prstGeom prst="rect">
              <a:avLst/>
            </a:prstGeom>
            <a:noFill/>
            <a:ln w="0">
              <a:solidFill>
                <a:srgbClr val="23282B"/>
              </a:solidFill>
              <a:miter lim="800000"/>
              <a:headEnd/>
              <a:tailEnd/>
            </a:ln>
          </p:spPr>
          <p:txBody>
            <a:bodyPr/>
            <a:lstStyle/>
            <a:p>
              <a:endParaRPr lang="bg-BG" b="1"/>
            </a:p>
          </p:txBody>
        </p:sp>
        <p:sp>
          <p:nvSpPr>
            <p:cNvPr id="431" name="Rectangle 63"/>
            <p:cNvSpPr>
              <a:spLocks noChangeArrowheads="1"/>
            </p:cNvSpPr>
            <p:nvPr/>
          </p:nvSpPr>
          <p:spPr bwMode="auto">
            <a:xfrm>
              <a:off x="4398963" y="1214438"/>
              <a:ext cx="294629"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Shape</a:t>
              </a:r>
              <a:endParaRPr lang="en-US" b="1" noProof="1">
                <a:effectLst>
                  <a:outerShdw blurRad="38100" dist="38100" dir="2700000" algn="tl">
                    <a:srgbClr val="FFFFFF"/>
                  </a:outerShdw>
                </a:effectLst>
              </a:endParaRPr>
            </a:p>
          </p:txBody>
        </p:sp>
        <p:sp>
          <p:nvSpPr>
            <p:cNvPr id="432" name="Line 64"/>
            <p:cNvSpPr>
              <a:spLocks noChangeShapeType="1"/>
            </p:cNvSpPr>
            <p:nvPr/>
          </p:nvSpPr>
          <p:spPr bwMode="auto">
            <a:xfrm>
              <a:off x="3979863" y="1443038"/>
              <a:ext cx="1285875" cy="0"/>
            </a:xfrm>
            <a:prstGeom prst="line">
              <a:avLst/>
            </a:prstGeom>
            <a:noFill/>
            <a:ln w="0">
              <a:solidFill>
                <a:srgbClr val="24211D"/>
              </a:solidFill>
              <a:round/>
              <a:headEnd/>
              <a:tailEnd/>
            </a:ln>
          </p:spPr>
          <p:txBody>
            <a:bodyPr/>
            <a:lstStyle/>
            <a:p>
              <a:endParaRPr lang="bg-BG" b="1"/>
            </a:p>
          </p:txBody>
        </p:sp>
        <p:sp>
          <p:nvSpPr>
            <p:cNvPr id="433" name="Rectangle 65"/>
            <p:cNvSpPr>
              <a:spLocks noChangeArrowheads="1"/>
            </p:cNvSpPr>
            <p:nvPr/>
          </p:nvSpPr>
          <p:spPr bwMode="auto">
            <a:xfrm>
              <a:off x="4052888" y="1568450"/>
              <a:ext cx="731160"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#Position:Point</a:t>
              </a:r>
              <a:endParaRPr lang="en-US" b="1" noProof="1">
                <a:effectLst>
                  <a:outerShdw blurRad="38100" dist="38100" dir="2700000" algn="tl">
                    <a:srgbClr val="FFFFFF"/>
                  </a:outerShdw>
                </a:effectLst>
              </a:endParaRPr>
            </a:p>
          </p:txBody>
        </p:sp>
        <p:sp>
          <p:nvSpPr>
            <p:cNvPr id="434" name="Line 66"/>
            <p:cNvSpPr>
              <a:spLocks noChangeShapeType="1"/>
            </p:cNvSpPr>
            <p:nvPr/>
          </p:nvSpPr>
          <p:spPr bwMode="auto">
            <a:xfrm>
              <a:off x="3979863" y="1835150"/>
              <a:ext cx="1285875" cy="0"/>
            </a:xfrm>
            <a:prstGeom prst="line">
              <a:avLst/>
            </a:prstGeom>
            <a:noFill/>
            <a:ln w="0">
              <a:solidFill>
                <a:srgbClr val="24211D"/>
              </a:solidFill>
              <a:round/>
              <a:headEnd/>
              <a:tailEnd/>
            </a:ln>
          </p:spPr>
          <p:txBody>
            <a:bodyPr/>
            <a:lstStyle/>
            <a:p>
              <a:endParaRPr lang="bg-BG" b="1"/>
            </a:p>
          </p:txBody>
        </p:sp>
        <p:sp>
          <p:nvSpPr>
            <p:cNvPr id="435" name="Rectangle 67"/>
            <p:cNvSpPr>
              <a:spLocks noChangeArrowheads="1"/>
            </p:cNvSpPr>
            <p:nvPr/>
          </p:nvSpPr>
          <p:spPr bwMode="auto">
            <a:xfrm>
              <a:off x="6094413" y="1198563"/>
              <a:ext cx="993775" cy="1519238"/>
            </a:xfrm>
            <a:prstGeom prst="rect">
              <a:avLst/>
            </a:prstGeom>
            <a:solidFill>
              <a:srgbClr val="29166E"/>
            </a:solidFill>
            <a:ln w="9525">
              <a:noFill/>
              <a:miter lim="800000"/>
              <a:headEnd/>
              <a:tailEnd/>
            </a:ln>
          </p:spPr>
          <p:txBody>
            <a:bodyPr/>
            <a:lstStyle/>
            <a:p>
              <a:endParaRPr lang="bg-BG" b="1"/>
            </a:p>
          </p:txBody>
        </p:sp>
        <p:sp>
          <p:nvSpPr>
            <p:cNvPr id="436" name="Rectangle 68"/>
            <p:cNvSpPr>
              <a:spLocks noChangeArrowheads="1"/>
            </p:cNvSpPr>
            <p:nvPr/>
          </p:nvSpPr>
          <p:spPr bwMode="auto">
            <a:xfrm>
              <a:off x="6057900" y="1162050"/>
              <a:ext cx="992188" cy="1519238"/>
            </a:xfrm>
            <a:prstGeom prst="rect">
              <a:avLst/>
            </a:prstGeom>
            <a:solidFill>
              <a:srgbClr val="FFFFFF"/>
            </a:solidFill>
            <a:ln w="9525">
              <a:noFill/>
              <a:miter lim="800000"/>
              <a:headEnd/>
              <a:tailEnd/>
            </a:ln>
          </p:spPr>
          <p:txBody>
            <a:bodyPr/>
            <a:lstStyle/>
            <a:p>
              <a:endParaRPr lang="bg-BG" b="1"/>
            </a:p>
          </p:txBody>
        </p:sp>
        <p:sp>
          <p:nvSpPr>
            <p:cNvPr id="437" name="Rectangle 69"/>
            <p:cNvSpPr>
              <a:spLocks noChangeArrowheads="1"/>
            </p:cNvSpPr>
            <p:nvPr/>
          </p:nvSpPr>
          <p:spPr bwMode="auto">
            <a:xfrm>
              <a:off x="6057900" y="1162050"/>
              <a:ext cx="992188" cy="1519238"/>
            </a:xfrm>
            <a:prstGeom prst="rect">
              <a:avLst/>
            </a:prstGeom>
            <a:noFill/>
            <a:ln w="0">
              <a:solidFill>
                <a:srgbClr val="24211D"/>
              </a:solidFill>
              <a:miter lim="800000"/>
              <a:headEnd/>
              <a:tailEnd/>
            </a:ln>
          </p:spPr>
          <p:txBody>
            <a:bodyPr/>
            <a:lstStyle/>
            <a:p>
              <a:endParaRPr lang="bg-BG" b="1"/>
            </a:p>
          </p:txBody>
        </p:sp>
        <p:sp>
          <p:nvSpPr>
            <p:cNvPr id="438" name="Rectangle 70"/>
            <p:cNvSpPr>
              <a:spLocks noChangeArrowheads="1"/>
            </p:cNvSpPr>
            <p:nvPr/>
          </p:nvSpPr>
          <p:spPr bwMode="auto">
            <a:xfrm>
              <a:off x="6364288" y="1208088"/>
              <a:ext cx="2752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struct</a:t>
              </a:r>
              <a:endParaRPr lang="en-US" b="1" noProof="1">
                <a:effectLst>
                  <a:outerShdw blurRad="38100" dist="38100" dir="2700000" algn="tl">
                    <a:srgbClr val="FFFFFF"/>
                  </a:outerShdw>
                </a:effectLst>
              </a:endParaRPr>
            </a:p>
          </p:txBody>
        </p:sp>
        <p:sp>
          <p:nvSpPr>
            <p:cNvPr id="439" name="Rectangle 71"/>
            <p:cNvSpPr>
              <a:spLocks noChangeArrowheads="1"/>
            </p:cNvSpPr>
            <p:nvPr/>
          </p:nvSpPr>
          <p:spPr bwMode="auto">
            <a:xfrm>
              <a:off x="6376988" y="1403350"/>
              <a:ext cx="25201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Point</a:t>
              </a:r>
              <a:endParaRPr lang="en-US" b="1" noProof="1">
                <a:effectLst>
                  <a:outerShdw blurRad="38100" dist="38100" dir="2700000" algn="tl">
                    <a:srgbClr val="FFFFFF"/>
                  </a:outerShdw>
                </a:effectLst>
              </a:endParaRPr>
            </a:p>
          </p:txBody>
        </p:sp>
        <p:sp>
          <p:nvSpPr>
            <p:cNvPr id="440" name="Line 72"/>
            <p:cNvSpPr>
              <a:spLocks noChangeShapeType="1"/>
            </p:cNvSpPr>
            <p:nvPr/>
          </p:nvSpPr>
          <p:spPr bwMode="auto">
            <a:xfrm>
              <a:off x="6057900" y="1639888"/>
              <a:ext cx="981075" cy="0"/>
            </a:xfrm>
            <a:prstGeom prst="line">
              <a:avLst/>
            </a:prstGeom>
            <a:noFill/>
            <a:ln w="0">
              <a:solidFill>
                <a:srgbClr val="24211D"/>
              </a:solidFill>
              <a:round/>
              <a:headEnd/>
              <a:tailEnd/>
            </a:ln>
          </p:spPr>
          <p:txBody>
            <a:bodyPr/>
            <a:lstStyle/>
            <a:p>
              <a:endParaRPr lang="bg-BG" b="1"/>
            </a:p>
          </p:txBody>
        </p:sp>
        <p:sp>
          <p:nvSpPr>
            <p:cNvPr id="441" name="Rectangle 73"/>
            <p:cNvSpPr>
              <a:spLocks noChangeArrowheads="1"/>
            </p:cNvSpPr>
            <p:nvPr/>
          </p:nvSpPr>
          <p:spPr bwMode="auto">
            <a:xfrm>
              <a:off x="6130925" y="1763713"/>
              <a:ext cx="282747"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+X:int</a:t>
              </a:r>
              <a:endParaRPr lang="en-US" b="1" noProof="1">
                <a:effectLst>
                  <a:outerShdw blurRad="38100" dist="38100" dir="2700000" algn="tl">
                    <a:srgbClr val="FFFFFF"/>
                  </a:outerShdw>
                </a:effectLst>
              </a:endParaRPr>
            </a:p>
          </p:txBody>
        </p:sp>
        <p:sp>
          <p:nvSpPr>
            <p:cNvPr id="442" name="Rectangle 74"/>
            <p:cNvSpPr>
              <a:spLocks noChangeArrowheads="1"/>
            </p:cNvSpPr>
            <p:nvPr/>
          </p:nvSpPr>
          <p:spPr bwMode="auto">
            <a:xfrm>
              <a:off x="6130925" y="1958975"/>
              <a:ext cx="271202"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+Y:int</a:t>
              </a:r>
              <a:endParaRPr lang="en-US" b="1" noProof="1">
                <a:effectLst>
                  <a:outerShdw blurRad="38100" dist="38100" dir="2700000" algn="tl">
                    <a:srgbClr val="FFFFFF"/>
                  </a:outerShdw>
                </a:effectLst>
              </a:endParaRPr>
            </a:p>
          </p:txBody>
        </p:sp>
        <p:sp>
          <p:nvSpPr>
            <p:cNvPr id="443" name="Line 75"/>
            <p:cNvSpPr>
              <a:spLocks noChangeShapeType="1"/>
            </p:cNvSpPr>
            <p:nvPr/>
          </p:nvSpPr>
          <p:spPr bwMode="auto">
            <a:xfrm>
              <a:off x="6057900" y="2227263"/>
              <a:ext cx="981075" cy="0"/>
            </a:xfrm>
            <a:prstGeom prst="line">
              <a:avLst/>
            </a:prstGeom>
            <a:noFill/>
            <a:ln w="0">
              <a:solidFill>
                <a:srgbClr val="24211D"/>
              </a:solidFill>
              <a:round/>
              <a:headEnd/>
              <a:tailEnd/>
            </a:ln>
          </p:spPr>
          <p:txBody>
            <a:bodyPr/>
            <a:lstStyle/>
            <a:p>
              <a:endParaRPr lang="bg-BG" b="1"/>
            </a:p>
          </p:txBody>
        </p:sp>
        <p:sp>
          <p:nvSpPr>
            <p:cNvPr id="444" name="Rectangle 76"/>
            <p:cNvSpPr>
              <a:spLocks noChangeArrowheads="1"/>
            </p:cNvSpPr>
            <p:nvPr/>
          </p:nvSpPr>
          <p:spPr bwMode="auto">
            <a:xfrm>
              <a:off x="6130925" y="2351088"/>
              <a:ext cx="309733"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+Point</a:t>
              </a:r>
              <a:endParaRPr lang="en-US" b="1" noProof="1">
                <a:effectLst>
                  <a:outerShdw blurRad="38100" dist="38100" dir="2700000" algn="tl">
                    <a:srgbClr val="FFFFFF"/>
                  </a:outerShdw>
                </a:effectLst>
              </a:endParaRPr>
            </a:p>
          </p:txBody>
        </p:sp>
        <p:sp>
          <p:nvSpPr>
            <p:cNvPr id="445" name="Rectangle 77"/>
            <p:cNvSpPr>
              <a:spLocks noChangeArrowheads="1"/>
            </p:cNvSpPr>
            <p:nvPr/>
          </p:nvSpPr>
          <p:spPr bwMode="auto">
            <a:xfrm>
              <a:off x="2055813" y="1198563"/>
              <a:ext cx="1606550" cy="930275"/>
            </a:xfrm>
            <a:prstGeom prst="rect">
              <a:avLst/>
            </a:prstGeom>
            <a:solidFill>
              <a:srgbClr val="29166E"/>
            </a:solidFill>
            <a:ln w="9525">
              <a:noFill/>
              <a:miter lim="800000"/>
              <a:headEnd/>
              <a:tailEnd/>
            </a:ln>
          </p:spPr>
          <p:txBody>
            <a:bodyPr/>
            <a:lstStyle/>
            <a:p>
              <a:endParaRPr lang="bg-BG" b="1"/>
            </a:p>
          </p:txBody>
        </p:sp>
        <p:sp>
          <p:nvSpPr>
            <p:cNvPr id="446" name="Rectangle 78"/>
            <p:cNvSpPr>
              <a:spLocks noChangeArrowheads="1"/>
            </p:cNvSpPr>
            <p:nvPr/>
          </p:nvSpPr>
          <p:spPr bwMode="auto">
            <a:xfrm>
              <a:off x="2055813" y="1198563"/>
              <a:ext cx="1606550" cy="930275"/>
            </a:xfrm>
            <a:prstGeom prst="rect">
              <a:avLst/>
            </a:prstGeom>
            <a:noFill/>
            <a:ln w="0">
              <a:solidFill>
                <a:srgbClr val="3C1D74"/>
              </a:solidFill>
              <a:miter lim="800000"/>
              <a:headEnd/>
              <a:tailEnd/>
            </a:ln>
          </p:spPr>
          <p:txBody>
            <a:bodyPr/>
            <a:lstStyle/>
            <a:p>
              <a:endParaRPr lang="bg-BG" b="1"/>
            </a:p>
          </p:txBody>
        </p:sp>
        <p:sp>
          <p:nvSpPr>
            <p:cNvPr id="447" name="Rectangle 79"/>
            <p:cNvSpPr>
              <a:spLocks noChangeArrowheads="1"/>
            </p:cNvSpPr>
            <p:nvPr/>
          </p:nvSpPr>
          <p:spPr bwMode="auto">
            <a:xfrm>
              <a:off x="1981200" y="1162050"/>
              <a:ext cx="1644650" cy="930275"/>
            </a:xfrm>
            <a:prstGeom prst="rect">
              <a:avLst/>
            </a:prstGeom>
            <a:solidFill>
              <a:srgbClr val="FFFFFF"/>
            </a:solidFill>
            <a:ln w="9525">
              <a:noFill/>
              <a:miter lim="800000"/>
              <a:headEnd/>
              <a:tailEnd/>
            </a:ln>
          </p:spPr>
          <p:txBody>
            <a:bodyPr/>
            <a:lstStyle/>
            <a:p>
              <a:endParaRPr lang="bg-BG" b="1"/>
            </a:p>
          </p:txBody>
        </p:sp>
        <p:sp>
          <p:nvSpPr>
            <p:cNvPr id="448" name="Rectangle 80"/>
            <p:cNvSpPr>
              <a:spLocks noChangeArrowheads="1"/>
            </p:cNvSpPr>
            <p:nvPr/>
          </p:nvSpPr>
          <p:spPr bwMode="auto">
            <a:xfrm>
              <a:off x="1981200" y="1162050"/>
              <a:ext cx="1644650" cy="930275"/>
            </a:xfrm>
            <a:prstGeom prst="rect">
              <a:avLst/>
            </a:prstGeom>
            <a:noFill/>
            <a:ln w="0">
              <a:solidFill>
                <a:srgbClr val="24211D"/>
              </a:solidFill>
              <a:miter lim="800000"/>
              <a:headEnd/>
              <a:tailEnd/>
            </a:ln>
          </p:spPr>
          <p:txBody>
            <a:bodyPr/>
            <a:lstStyle/>
            <a:p>
              <a:endParaRPr lang="bg-BG" b="1"/>
            </a:p>
          </p:txBody>
        </p:sp>
        <p:sp>
          <p:nvSpPr>
            <p:cNvPr id="449" name="Rectangle 81"/>
            <p:cNvSpPr>
              <a:spLocks noChangeArrowheads="1"/>
            </p:cNvSpPr>
            <p:nvPr/>
          </p:nvSpPr>
          <p:spPr bwMode="auto">
            <a:xfrm>
              <a:off x="2536825" y="1209675"/>
              <a:ext cx="423784"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interface</a:t>
              </a:r>
              <a:endParaRPr lang="en-US" b="1" noProof="1">
                <a:effectLst>
                  <a:outerShdw blurRad="38100" dist="38100" dir="2700000" algn="tl">
                    <a:srgbClr val="FFFFFF"/>
                  </a:outerShdw>
                </a:effectLst>
              </a:endParaRPr>
            </a:p>
          </p:txBody>
        </p:sp>
        <p:sp>
          <p:nvSpPr>
            <p:cNvPr id="450" name="Rectangle 82"/>
            <p:cNvSpPr>
              <a:spLocks noChangeArrowheads="1"/>
            </p:cNvSpPr>
            <p:nvPr/>
          </p:nvSpPr>
          <p:spPr bwMode="auto">
            <a:xfrm>
              <a:off x="2095500" y="1406525"/>
              <a:ext cx="984228"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ISurfaceCalculatable</a:t>
              </a:r>
              <a:endParaRPr lang="en-US" b="1" noProof="1">
                <a:effectLst>
                  <a:outerShdw blurRad="38100" dist="38100" dir="2700000" algn="tl">
                    <a:srgbClr val="FFFFFF"/>
                  </a:outerShdw>
                </a:effectLst>
              </a:endParaRPr>
            </a:p>
          </p:txBody>
        </p:sp>
        <p:sp>
          <p:nvSpPr>
            <p:cNvPr id="451" name="Line 83"/>
            <p:cNvSpPr>
              <a:spLocks noChangeShapeType="1"/>
            </p:cNvSpPr>
            <p:nvPr/>
          </p:nvSpPr>
          <p:spPr bwMode="auto">
            <a:xfrm>
              <a:off x="1981200" y="1639888"/>
              <a:ext cx="1631950" cy="0"/>
            </a:xfrm>
            <a:prstGeom prst="line">
              <a:avLst/>
            </a:prstGeom>
            <a:noFill/>
            <a:ln w="0">
              <a:solidFill>
                <a:srgbClr val="24211D"/>
              </a:solidFill>
              <a:round/>
              <a:headEnd/>
              <a:tailEnd/>
            </a:ln>
          </p:spPr>
          <p:txBody>
            <a:bodyPr/>
            <a:lstStyle/>
            <a:p>
              <a:endParaRPr lang="bg-BG" b="1"/>
            </a:p>
          </p:txBody>
        </p:sp>
        <p:sp>
          <p:nvSpPr>
            <p:cNvPr id="452" name="Rectangle 84"/>
            <p:cNvSpPr>
              <a:spLocks noChangeArrowheads="1"/>
            </p:cNvSpPr>
            <p:nvPr/>
          </p:nvSpPr>
          <p:spPr bwMode="auto">
            <a:xfrm>
              <a:off x="2019300" y="1763713"/>
              <a:ext cx="1118049"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a:t>
              </a:r>
              <a:r>
                <a:rPr lang="en-US" sz="1200" b="1" i="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53" name="Rectangle 85"/>
            <p:cNvSpPr>
              <a:spLocks noChangeArrowheads="1"/>
            </p:cNvSpPr>
            <p:nvPr/>
          </p:nvSpPr>
          <p:spPr bwMode="auto">
            <a:xfrm>
              <a:off x="3851275" y="3035300"/>
              <a:ext cx="1533525" cy="1519238"/>
            </a:xfrm>
            <a:prstGeom prst="rect">
              <a:avLst/>
            </a:prstGeom>
            <a:solidFill>
              <a:srgbClr val="29166E"/>
            </a:solidFill>
            <a:ln w="9525">
              <a:noFill/>
              <a:miter lim="800000"/>
              <a:headEnd/>
              <a:tailEnd/>
            </a:ln>
          </p:spPr>
          <p:txBody>
            <a:bodyPr/>
            <a:lstStyle/>
            <a:p>
              <a:endParaRPr lang="bg-BG" b="1"/>
            </a:p>
          </p:txBody>
        </p:sp>
        <p:sp>
          <p:nvSpPr>
            <p:cNvPr id="454" name="Rectangle 86"/>
            <p:cNvSpPr>
              <a:spLocks noChangeArrowheads="1"/>
            </p:cNvSpPr>
            <p:nvPr/>
          </p:nvSpPr>
          <p:spPr bwMode="auto">
            <a:xfrm>
              <a:off x="3733800" y="2998788"/>
              <a:ext cx="1614488" cy="1519238"/>
            </a:xfrm>
            <a:prstGeom prst="rect">
              <a:avLst/>
            </a:prstGeom>
            <a:solidFill>
              <a:srgbClr val="FFFFFF"/>
            </a:solidFill>
            <a:ln w="9525">
              <a:noFill/>
              <a:miter lim="800000"/>
              <a:headEnd/>
              <a:tailEnd/>
            </a:ln>
          </p:spPr>
          <p:txBody>
            <a:bodyPr/>
            <a:lstStyle/>
            <a:p>
              <a:endParaRPr lang="bg-BG" b="1"/>
            </a:p>
          </p:txBody>
        </p:sp>
        <p:sp>
          <p:nvSpPr>
            <p:cNvPr id="455" name="Rectangle 87"/>
            <p:cNvSpPr>
              <a:spLocks noChangeArrowheads="1"/>
            </p:cNvSpPr>
            <p:nvPr/>
          </p:nvSpPr>
          <p:spPr bwMode="auto">
            <a:xfrm>
              <a:off x="3733800" y="2998788"/>
              <a:ext cx="1614488" cy="1519238"/>
            </a:xfrm>
            <a:prstGeom prst="rect">
              <a:avLst/>
            </a:prstGeom>
            <a:noFill/>
            <a:ln w="0">
              <a:solidFill>
                <a:srgbClr val="24211D"/>
              </a:solidFill>
              <a:miter lim="800000"/>
              <a:headEnd/>
              <a:tailEnd/>
            </a:ln>
          </p:spPr>
          <p:txBody>
            <a:bodyPr/>
            <a:lstStyle/>
            <a:p>
              <a:endParaRPr lang="bg-BG" b="1"/>
            </a:p>
          </p:txBody>
        </p:sp>
        <p:sp>
          <p:nvSpPr>
            <p:cNvPr id="456" name="Rectangle 88"/>
            <p:cNvSpPr>
              <a:spLocks noChangeArrowheads="1"/>
            </p:cNvSpPr>
            <p:nvPr/>
          </p:nvSpPr>
          <p:spPr bwMode="auto">
            <a:xfrm>
              <a:off x="4222750" y="3055938"/>
              <a:ext cx="468616"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Rectangle</a:t>
              </a:r>
              <a:endParaRPr lang="en-US" b="1" noProof="1">
                <a:effectLst>
                  <a:outerShdw blurRad="38100" dist="38100" dir="2700000" algn="tl">
                    <a:srgbClr val="FFFFFF"/>
                  </a:outerShdw>
                </a:effectLst>
              </a:endParaRPr>
            </a:p>
          </p:txBody>
        </p:sp>
        <p:sp>
          <p:nvSpPr>
            <p:cNvPr id="457" name="Line 89"/>
            <p:cNvSpPr>
              <a:spLocks noChangeShapeType="1"/>
            </p:cNvSpPr>
            <p:nvPr/>
          </p:nvSpPr>
          <p:spPr bwMode="auto">
            <a:xfrm>
              <a:off x="3733800" y="3281363"/>
              <a:ext cx="1598613" cy="0"/>
            </a:xfrm>
            <a:prstGeom prst="line">
              <a:avLst/>
            </a:prstGeom>
            <a:noFill/>
            <a:ln w="0">
              <a:solidFill>
                <a:srgbClr val="24211D"/>
              </a:solidFill>
              <a:round/>
              <a:headEnd/>
              <a:tailEnd/>
            </a:ln>
          </p:spPr>
          <p:txBody>
            <a:bodyPr/>
            <a:lstStyle/>
            <a:p>
              <a:endParaRPr lang="bg-BG" b="1"/>
            </a:p>
          </p:txBody>
        </p:sp>
        <p:sp>
          <p:nvSpPr>
            <p:cNvPr id="458" name="Rectangle 90"/>
            <p:cNvSpPr>
              <a:spLocks noChangeArrowheads="1"/>
            </p:cNvSpPr>
            <p:nvPr/>
          </p:nvSpPr>
          <p:spPr bwMode="auto">
            <a:xfrm>
              <a:off x="3771900" y="3405188"/>
              <a:ext cx="586996"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-Width:float</a:t>
              </a:r>
              <a:endParaRPr lang="en-US" b="1" noProof="1">
                <a:effectLst>
                  <a:outerShdw blurRad="38100" dist="38100" dir="2700000" algn="tl">
                    <a:srgbClr val="FFFFFF"/>
                  </a:outerShdw>
                </a:effectLst>
              </a:endParaRPr>
            </a:p>
          </p:txBody>
        </p:sp>
        <p:sp>
          <p:nvSpPr>
            <p:cNvPr id="459" name="Rectangle 91"/>
            <p:cNvSpPr>
              <a:spLocks noChangeArrowheads="1"/>
            </p:cNvSpPr>
            <p:nvPr/>
          </p:nvSpPr>
          <p:spPr bwMode="auto">
            <a:xfrm>
              <a:off x="3771900" y="3600450"/>
              <a:ext cx="605180"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-Height:float</a:t>
              </a:r>
              <a:endParaRPr lang="en-US" b="1" noProof="1">
                <a:effectLst>
                  <a:outerShdw blurRad="38100" dist="38100" dir="2700000" algn="tl">
                    <a:srgbClr val="FFFFFF"/>
                  </a:outerShdw>
                </a:effectLst>
              </a:endParaRPr>
            </a:p>
          </p:txBody>
        </p:sp>
        <p:sp>
          <p:nvSpPr>
            <p:cNvPr id="460" name="Line 92"/>
            <p:cNvSpPr>
              <a:spLocks noChangeShapeType="1"/>
            </p:cNvSpPr>
            <p:nvPr/>
          </p:nvSpPr>
          <p:spPr bwMode="auto">
            <a:xfrm>
              <a:off x="3733800" y="3868738"/>
              <a:ext cx="1598613" cy="0"/>
            </a:xfrm>
            <a:prstGeom prst="line">
              <a:avLst/>
            </a:prstGeom>
            <a:noFill/>
            <a:ln w="0">
              <a:solidFill>
                <a:srgbClr val="24211D"/>
              </a:solidFill>
              <a:round/>
              <a:headEnd/>
              <a:tailEnd/>
            </a:ln>
          </p:spPr>
          <p:txBody>
            <a:bodyPr/>
            <a:lstStyle/>
            <a:p>
              <a:endParaRPr lang="bg-BG" b="1"/>
            </a:p>
          </p:txBody>
        </p:sp>
        <p:sp>
          <p:nvSpPr>
            <p:cNvPr id="461" name="Rectangle 93"/>
            <p:cNvSpPr>
              <a:spLocks noChangeArrowheads="1"/>
            </p:cNvSpPr>
            <p:nvPr/>
          </p:nvSpPr>
          <p:spPr bwMode="auto">
            <a:xfrm>
              <a:off x="3771900" y="3992563"/>
              <a:ext cx="526339"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+Rectangle</a:t>
              </a:r>
              <a:endParaRPr lang="en-US" b="1" noProof="1">
                <a:effectLst>
                  <a:outerShdw blurRad="38100" dist="38100" dir="2700000" algn="tl">
                    <a:srgbClr val="FFFFFF"/>
                  </a:outerShdw>
                </a:effectLst>
              </a:endParaRPr>
            </a:p>
          </p:txBody>
        </p:sp>
        <p:sp>
          <p:nvSpPr>
            <p:cNvPr id="462" name="Rectangle 94"/>
            <p:cNvSpPr>
              <a:spLocks noChangeArrowheads="1"/>
            </p:cNvSpPr>
            <p:nvPr/>
          </p:nvSpPr>
          <p:spPr bwMode="auto">
            <a:xfrm>
              <a:off x="3771900" y="4187825"/>
              <a:ext cx="110337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a:t>
              </a:r>
              <a:r>
                <a:rPr lang="en-US" sz="1200" b="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63" name="Rectangle 95"/>
            <p:cNvSpPr>
              <a:spLocks noChangeArrowheads="1"/>
            </p:cNvSpPr>
            <p:nvPr/>
          </p:nvSpPr>
          <p:spPr bwMode="auto">
            <a:xfrm>
              <a:off x="2028825" y="3035300"/>
              <a:ext cx="1519238" cy="1323975"/>
            </a:xfrm>
            <a:prstGeom prst="rect">
              <a:avLst/>
            </a:prstGeom>
            <a:solidFill>
              <a:srgbClr val="29166E"/>
            </a:solidFill>
            <a:ln w="9525">
              <a:noFill/>
              <a:miter lim="800000"/>
              <a:headEnd/>
              <a:tailEnd/>
            </a:ln>
          </p:spPr>
          <p:txBody>
            <a:bodyPr/>
            <a:lstStyle/>
            <a:p>
              <a:endParaRPr lang="bg-BG" b="1"/>
            </a:p>
          </p:txBody>
        </p:sp>
        <p:sp>
          <p:nvSpPr>
            <p:cNvPr id="464" name="Rectangle 96"/>
            <p:cNvSpPr>
              <a:spLocks noChangeArrowheads="1"/>
            </p:cNvSpPr>
            <p:nvPr/>
          </p:nvSpPr>
          <p:spPr bwMode="auto">
            <a:xfrm>
              <a:off x="1905000" y="2998788"/>
              <a:ext cx="1604963" cy="1323975"/>
            </a:xfrm>
            <a:prstGeom prst="rect">
              <a:avLst/>
            </a:prstGeom>
            <a:solidFill>
              <a:srgbClr val="FFFFFF"/>
            </a:solidFill>
            <a:ln w="9525">
              <a:noFill/>
              <a:miter lim="800000"/>
              <a:headEnd/>
              <a:tailEnd/>
            </a:ln>
          </p:spPr>
          <p:txBody>
            <a:bodyPr/>
            <a:lstStyle/>
            <a:p>
              <a:endParaRPr lang="bg-BG" b="1"/>
            </a:p>
          </p:txBody>
        </p:sp>
        <p:sp>
          <p:nvSpPr>
            <p:cNvPr id="465" name="Rectangle 97"/>
            <p:cNvSpPr>
              <a:spLocks noChangeArrowheads="1"/>
            </p:cNvSpPr>
            <p:nvPr/>
          </p:nvSpPr>
          <p:spPr bwMode="auto">
            <a:xfrm>
              <a:off x="1905000" y="2998788"/>
              <a:ext cx="1604963" cy="1323975"/>
            </a:xfrm>
            <a:prstGeom prst="rect">
              <a:avLst/>
            </a:prstGeom>
            <a:noFill/>
            <a:ln w="0">
              <a:solidFill>
                <a:srgbClr val="24211D"/>
              </a:solidFill>
              <a:miter lim="800000"/>
              <a:headEnd/>
              <a:tailEnd/>
            </a:ln>
          </p:spPr>
          <p:txBody>
            <a:bodyPr/>
            <a:lstStyle/>
            <a:p>
              <a:endParaRPr lang="bg-BG" b="1"/>
            </a:p>
          </p:txBody>
        </p:sp>
        <p:sp>
          <p:nvSpPr>
            <p:cNvPr id="466" name="Rectangle 98"/>
            <p:cNvSpPr>
              <a:spLocks noChangeArrowheads="1"/>
            </p:cNvSpPr>
            <p:nvPr/>
          </p:nvSpPr>
          <p:spPr bwMode="auto">
            <a:xfrm>
              <a:off x="2487613" y="3054350"/>
              <a:ext cx="333015"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Square</a:t>
              </a:r>
              <a:endParaRPr lang="en-US" b="1" noProof="1">
                <a:effectLst>
                  <a:outerShdw blurRad="38100" dist="38100" dir="2700000" algn="tl">
                    <a:srgbClr val="FFFFFF"/>
                  </a:outerShdw>
                </a:effectLst>
              </a:endParaRPr>
            </a:p>
          </p:txBody>
        </p:sp>
        <p:sp>
          <p:nvSpPr>
            <p:cNvPr id="467" name="Line 99"/>
            <p:cNvSpPr>
              <a:spLocks noChangeShapeType="1"/>
            </p:cNvSpPr>
            <p:nvPr/>
          </p:nvSpPr>
          <p:spPr bwMode="auto">
            <a:xfrm>
              <a:off x="1905000" y="3281363"/>
              <a:ext cx="1590675" cy="0"/>
            </a:xfrm>
            <a:prstGeom prst="line">
              <a:avLst/>
            </a:prstGeom>
            <a:noFill/>
            <a:ln w="0">
              <a:solidFill>
                <a:srgbClr val="24211D"/>
              </a:solidFill>
              <a:round/>
              <a:headEnd/>
              <a:tailEnd/>
            </a:ln>
          </p:spPr>
          <p:txBody>
            <a:bodyPr/>
            <a:lstStyle/>
            <a:p>
              <a:endParaRPr lang="bg-BG" b="1"/>
            </a:p>
          </p:txBody>
        </p:sp>
        <p:sp>
          <p:nvSpPr>
            <p:cNvPr id="468" name="Rectangle 100"/>
            <p:cNvSpPr>
              <a:spLocks noChangeArrowheads="1"/>
            </p:cNvSpPr>
            <p:nvPr/>
          </p:nvSpPr>
          <p:spPr bwMode="auto">
            <a:xfrm>
              <a:off x="1943100" y="3405188"/>
              <a:ext cx="47299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-Size:float</a:t>
              </a:r>
              <a:endParaRPr lang="en-US" b="1" noProof="1">
                <a:effectLst>
                  <a:outerShdw blurRad="38100" dist="38100" dir="2700000" algn="tl">
                    <a:srgbClr val="FFFFFF"/>
                  </a:outerShdw>
                </a:effectLst>
              </a:endParaRPr>
            </a:p>
          </p:txBody>
        </p:sp>
        <p:sp>
          <p:nvSpPr>
            <p:cNvPr id="469" name="Line 101"/>
            <p:cNvSpPr>
              <a:spLocks noChangeShapeType="1"/>
            </p:cNvSpPr>
            <p:nvPr/>
          </p:nvSpPr>
          <p:spPr bwMode="auto">
            <a:xfrm>
              <a:off x="1905000" y="3673475"/>
              <a:ext cx="1590675" cy="0"/>
            </a:xfrm>
            <a:prstGeom prst="line">
              <a:avLst/>
            </a:prstGeom>
            <a:noFill/>
            <a:ln w="0">
              <a:solidFill>
                <a:srgbClr val="24211D"/>
              </a:solidFill>
              <a:round/>
              <a:headEnd/>
              <a:tailEnd/>
            </a:ln>
          </p:spPr>
          <p:txBody>
            <a:bodyPr/>
            <a:lstStyle/>
            <a:p>
              <a:endParaRPr lang="bg-BG" b="1"/>
            </a:p>
          </p:txBody>
        </p:sp>
        <p:sp>
          <p:nvSpPr>
            <p:cNvPr id="470" name="Rectangle 102"/>
            <p:cNvSpPr>
              <a:spLocks noChangeArrowheads="1"/>
            </p:cNvSpPr>
            <p:nvPr/>
          </p:nvSpPr>
          <p:spPr bwMode="auto">
            <a:xfrm>
              <a:off x="1943100" y="3797300"/>
              <a:ext cx="39073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+Square</a:t>
              </a:r>
              <a:endParaRPr lang="en-US" b="1" noProof="1">
                <a:effectLst>
                  <a:outerShdw blurRad="38100" dist="38100" dir="2700000" algn="tl">
                    <a:srgbClr val="FFFFFF"/>
                  </a:outerShdw>
                </a:effectLst>
              </a:endParaRPr>
            </a:p>
          </p:txBody>
        </p:sp>
        <p:sp>
          <p:nvSpPr>
            <p:cNvPr id="471" name="Rectangle 103"/>
            <p:cNvSpPr>
              <a:spLocks noChangeArrowheads="1"/>
            </p:cNvSpPr>
            <p:nvPr/>
          </p:nvSpPr>
          <p:spPr bwMode="auto">
            <a:xfrm>
              <a:off x="1943100" y="3992563"/>
              <a:ext cx="110337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a:t>
              </a:r>
              <a:r>
                <a:rPr lang="en-US" sz="1200" b="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72" name="Rectangle 104"/>
            <p:cNvSpPr>
              <a:spLocks noChangeArrowheads="1"/>
            </p:cNvSpPr>
            <p:nvPr/>
          </p:nvSpPr>
          <p:spPr bwMode="auto">
            <a:xfrm>
              <a:off x="2300288" y="5362575"/>
              <a:ext cx="1103313" cy="1127125"/>
            </a:xfrm>
            <a:prstGeom prst="rect">
              <a:avLst/>
            </a:prstGeom>
            <a:solidFill>
              <a:srgbClr val="29166E"/>
            </a:solidFill>
            <a:ln w="9525">
              <a:noFill/>
              <a:miter lim="800000"/>
              <a:headEnd/>
              <a:tailEnd/>
            </a:ln>
          </p:spPr>
          <p:txBody>
            <a:bodyPr/>
            <a:lstStyle/>
            <a:p>
              <a:endParaRPr lang="bg-BG" b="1"/>
            </a:p>
          </p:txBody>
        </p:sp>
        <p:sp>
          <p:nvSpPr>
            <p:cNvPr id="473" name="Rectangle 105"/>
            <p:cNvSpPr>
              <a:spLocks noChangeArrowheads="1"/>
            </p:cNvSpPr>
            <p:nvPr/>
          </p:nvSpPr>
          <p:spPr bwMode="auto">
            <a:xfrm>
              <a:off x="2263775" y="5326063"/>
              <a:ext cx="1103313" cy="1127125"/>
            </a:xfrm>
            <a:prstGeom prst="rect">
              <a:avLst/>
            </a:prstGeom>
            <a:solidFill>
              <a:srgbClr val="FFFFFF"/>
            </a:solidFill>
            <a:ln w="9525">
              <a:noFill/>
              <a:miter lim="800000"/>
              <a:headEnd/>
              <a:tailEnd/>
            </a:ln>
          </p:spPr>
          <p:txBody>
            <a:bodyPr/>
            <a:lstStyle/>
            <a:p>
              <a:endParaRPr lang="bg-BG" b="1"/>
            </a:p>
          </p:txBody>
        </p:sp>
        <p:sp>
          <p:nvSpPr>
            <p:cNvPr id="474" name="Rectangle 106"/>
            <p:cNvSpPr>
              <a:spLocks noChangeArrowheads="1"/>
            </p:cNvSpPr>
            <p:nvPr/>
          </p:nvSpPr>
          <p:spPr bwMode="auto">
            <a:xfrm>
              <a:off x="2263775" y="5326063"/>
              <a:ext cx="1103313" cy="1127125"/>
            </a:xfrm>
            <a:prstGeom prst="rect">
              <a:avLst/>
            </a:prstGeom>
            <a:noFill/>
            <a:ln w="0">
              <a:solidFill>
                <a:srgbClr val="24211D"/>
              </a:solidFill>
              <a:miter lim="800000"/>
              <a:headEnd/>
              <a:tailEnd/>
            </a:ln>
          </p:spPr>
          <p:txBody>
            <a:bodyPr/>
            <a:lstStyle/>
            <a:p>
              <a:endParaRPr lang="bg-BG" b="1"/>
            </a:p>
          </p:txBody>
        </p:sp>
        <p:sp>
          <p:nvSpPr>
            <p:cNvPr id="475" name="Rectangle 107"/>
            <p:cNvSpPr>
              <a:spLocks noChangeArrowheads="1"/>
            </p:cNvSpPr>
            <p:nvPr/>
          </p:nvSpPr>
          <p:spPr bwMode="auto">
            <a:xfrm>
              <a:off x="2327275" y="5391150"/>
              <a:ext cx="592769"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FilledSquare</a:t>
              </a:r>
              <a:endParaRPr lang="en-US" b="1" noProof="1">
                <a:effectLst>
                  <a:outerShdw blurRad="38100" dist="38100" dir="2700000" algn="tl">
                    <a:srgbClr val="FFFFFF"/>
                  </a:outerShdw>
                </a:effectLst>
              </a:endParaRPr>
            </a:p>
          </p:txBody>
        </p:sp>
        <p:sp>
          <p:nvSpPr>
            <p:cNvPr id="476" name="Line 108"/>
            <p:cNvSpPr>
              <a:spLocks noChangeShapeType="1"/>
            </p:cNvSpPr>
            <p:nvPr/>
          </p:nvSpPr>
          <p:spPr bwMode="auto">
            <a:xfrm>
              <a:off x="2263775" y="5607050"/>
              <a:ext cx="1090613" cy="0"/>
            </a:xfrm>
            <a:prstGeom prst="line">
              <a:avLst/>
            </a:prstGeom>
            <a:noFill/>
            <a:ln w="0">
              <a:solidFill>
                <a:srgbClr val="24211D"/>
              </a:solidFill>
              <a:round/>
              <a:headEnd/>
              <a:tailEnd/>
            </a:ln>
          </p:spPr>
          <p:txBody>
            <a:bodyPr/>
            <a:lstStyle/>
            <a:p>
              <a:endParaRPr lang="bg-BG" b="1"/>
            </a:p>
          </p:txBody>
        </p:sp>
        <p:sp>
          <p:nvSpPr>
            <p:cNvPr id="477" name="Rectangle 109"/>
            <p:cNvSpPr>
              <a:spLocks noChangeArrowheads="1"/>
            </p:cNvSpPr>
            <p:nvPr/>
          </p:nvSpPr>
          <p:spPr bwMode="auto">
            <a:xfrm>
              <a:off x="2336800" y="5732463"/>
              <a:ext cx="57843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-Color:Color</a:t>
              </a:r>
              <a:endParaRPr lang="en-US" b="1" noProof="1">
                <a:effectLst>
                  <a:outerShdw blurRad="38100" dist="38100" dir="2700000" algn="tl">
                    <a:srgbClr val="FFFFFF"/>
                  </a:outerShdw>
                </a:effectLst>
              </a:endParaRPr>
            </a:p>
          </p:txBody>
        </p:sp>
        <p:sp>
          <p:nvSpPr>
            <p:cNvPr id="478" name="Line 110"/>
            <p:cNvSpPr>
              <a:spLocks noChangeShapeType="1"/>
            </p:cNvSpPr>
            <p:nvPr/>
          </p:nvSpPr>
          <p:spPr bwMode="auto">
            <a:xfrm>
              <a:off x="2263775" y="5999163"/>
              <a:ext cx="1090613" cy="0"/>
            </a:xfrm>
            <a:prstGeom prst="line">
              <a:avLst/>
            </a:prstGeom>
            <a:noFill/>
            <a:ln w="0">
              <a:solidFill>
                <a:srgbClr val="24211D"/>
              </a:solidFill>
              <a:round/>
              <a:headEnd/>
              <a:tailEnd/>
            </a:ln>
          </p:spPr>
          <p:txBody>
            <a:bodyPr/>
            <a:lstStyle/>
            <a:p>
              <a:endParaRPr lang="bg-BG" b="1"/>
            </a:p>
          </p:txBody>
        </p:sp>
        <p:sp>
          <p:nvSpPr>
            <p:cNvPr id="479" name="Rectangle 111"/>
            <p:cNvSpPr>
              <a:spLocks noChangeArrowheads="1"/>
            </p:cNvSpPr>
            <p:nvPr/>
          </p:nvSpPr>
          <p:spPr bwMode="auto">
            <a:xfrm>
              <a:off x="2336800" y="6122988"/>
              <a:ext cx="6504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+FilledSquare</a:t>
              </a:r>
              <a:endParaRPr lang="en-US" b="1" noProof="1">
                <a:effectLst>
                  <a:outerShdw blurRad="38100" dist="38100" dir="2700000" algn="tl">
                    <a:srgbClr val="FFFFFF"/>
                  </a:outerShdw>
                </a:effectLst>
              </a:endParaRPr>
            </a:p>
          </p:txBody>
        </p:sp>
        <p:sp>
          <p:nvSpPr>
            <p:cNvPr id="480" name="Rectangle 112"/>
            <p:cNvSpPr>
              <a:spLocks noChangeArrowheads="1"/>
            </p:cNvSpPr>
            <p:nvPr/>
          </p:nvSpPr>
          <p:spPr bwMode="auto">
            <a:xfrm>
              <a:off x="5730081" y="3016251"/>
              <a:ext cx="1470025" cy="1716088"/>
            </a:xfrm>
            <a:prstGeom prst="rect">
              <a:avLst/>
            </a:prstGeom>
            <a:solidFill>
              <a:srgbClr val="29166E"/>
            </a:solidFill>
            <a:ln w="9525">
              <a:noFill/>
              <a:miter lim="800000"/>
              <a:headEnd/>
              <a:tailEnd/>
            </a:ln>
          </p:spPr>
          <p:txBody>
            <a:bodyPr/>
            <a:lstStyle/>
            <a:p>
              <a:endParaRPr lang="bg-BG" b="1"/>
            </a:p>
          </p:txBody>
        </p:sp>
        <p:sp>
          <p:nvSpPr>
            <p:cNvPr id="481" name="Rectangle 113"/>
            <p:cNvSpPr>
              <a:spLocks noChangeArrowheads="1"/>
            </p:cNvSpPr>
            <p:nvPr/>
          </p:nvSpPr>
          <p:spPr bwMode="auto">
            <a:xfrm>
              <a:off x="5691981" y="2979739"/>
              <a:ext cx="1471613" cy="1714500"/>
            </a:xfrm>
            <a:prstGeom prst="rect">
              <a:avLst/>
            </a:prstGeom>
            <a:solidFill>
              <a:srgbClr val="FFFFFF"/>
            </a:solidFill>
            <a:ln w="9525">
              <a:noFill/>
              <a:miter lim="800000"/>
              <a:headEnd/>
              <a:tailEnd/>
            </a:ln>
          </p:spPr>
          <p:txBody>
            <a:bodyPr/>
            <a:lstStyle/>
            <a:p>
              <a:endParaRPr lang="bg-BG" b="1"/>
            </a:p>
          </p:txBody>
        </p:sp>
        <p:sp>
          <p:nvSpPr>
            <p:cNvPr id="482" name="Rectangle 114"/>
            <p:cNvSpPr>
              <a:spLocks noChangeArrowheads="1"/>
            </p:cNvSpPr>
            <p:nvPr/>
          </p:nvSpPr>
          <p:spPr bwMode="auto">
            <a:xfrm>
              <a:off x="5691981" y="2979739"/>
              <a:ext cx="1471613" cy="1714500"/>
            </a:xfrm>
            <a:prstGeom prst="rect">
              <a:avLst/>
            </a:prstGeom>
            <a:noFill/>
            <a:ln w="0">
              <a:solidFill>
                <a:srgbClr val="24211D"/>
              </a:solidFill>
              <a:miter lim="800000"/>
              <a:headEnd/>
              <a:tailEnd/>
            </a:ln>
          </p:spPr>
          <p:txBody>
            <a:bodyPr/>
            <a:lstStyle/>
            <a:p>
              <a:endParaRPr lang="bg-BG" b="1"/>
            </a:p>
          </p:txBody>
        </p:sp>
        <p:sp>
          <p:nvSpPr>
            <p:cNvPr id="483" name="Rectangle 115"/>
            <p:cNvSpPr>
              <a:spLocks noChangeArrowheads="1"/>
            </p:cNvSpPr>
            <p:nvPr/>
          </p:nvSpPr>
          <p:spPr bwMode="auto">
            <a:xfrm>
              <a:off x="6244431" y="3016251"/>
              <a:ext cx="2752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struct</a:t>
              </a:r>
              <a:endParaRPr lang="en-US" b="1" noProof="1">
                <a:effectLst>
                  <a:outerShdw blurRad="38100" dist="38100" dir="2700000" algn="tl">
                    <a:srgbClr val="FFFFFF"/>
                  </a:outerShdw>
                </a:effectLst>
              </a:endParaRPr>
            </a:p>
          </p:txBody>
        </p:sp>
        <p:sp>
          <p:nvSpPr>
            <p:cNvPr id="484" name="Rectangle 116"/>
            <p:cNvSpPr>
              <a:spLocks noChangeArrowheads="1"/>
            </p:cNvSpPr>
            <p:nvPr/>
          </p:nvSpPr>
          <p:spPr bwMode="auto">
            <a:xfrm>
              <a:off x="6244431" y="3211514"/>
              <a:ext cx="256147"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Color</a:t>
              </a:r>
              <a:endParaRPr lang="en-US" b="1" noProof="1">
                <a:effectLst>
                  <a:outerShdw blurRad="38100" dist="38100" dir="2700000" algn="tl">
                    <a:srgbClr val="FFFFFF"/>
                  </a:outerShdw>
                </a:effectLst>
              </a:endParaRPr>
            </a:p>
          </p:txBody>
        </p:sp>
        <p:sp>
          <p:nvSpPr>
            <p:cNvPr id="485" name="Line 117"/>
            <p:cNvSpPr>
              <a:spLocks noChangeShapeType="1"/>
            </p:cNvSpPr>
            <p:nvPr/>
          </p:nvSpPr>
          <p:spPr bwMode="auto">
            <a:xfrm>
              <a:off x="5691981" y="3457576"/>
              <a:ext cx="1458913" cy="0"/>
            </a:xfrm>
            <a:prstGeom prst="line">
              <a:avLst/>
            </a:prstGeom>
            <a:noFill/>
            <a:ln w="0">
              <a:solidFill>
                <a:srgbClr val="24211D"/>
              </a:solidFill>
              <a:round/>
              <a:headEnd/>
              <a:tailEnd/>
            </a:ln>
          </p:spPr>
          <p:txBody>
            <a:bodyPr/>
            <a:lstStyle/>
            <a:p>
              <a:endParaRPr lang="bg-BG" b="1"/>
            </a:p>
          </p:txBody>
        </p:sp>
        <p:sp>
          <p:nvSpPr>
            <p:cNvPr id="486" name="Rectangle 118"/>
            <p:cNvSpPr>
              <a:spLocks noChangeArrowheads="1"/>
            </p:cNvSpPr>
            <p:nvPr/>
          </p:nvSpPr>
          <p:spPr bwMode="auto">
            <a:xfrm>
              <a:off x="5766594" y="3581401"/>
              <a:ext cx="752951"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+RedValue:byte</a:t>
              </a:r>
              <a:endParaRPr lang="en-US" b="1" noProof="1">
                <a:effectLst>
                  <a:outerShdw blurRad="38100" dist="38100" dir="2700000" algn="tl">
                    <a:srgbClr val="FFFFFF"/>
                  </a:outerShdw>
                </a:effectLst>
              </a:endParaRPr>
            </a:p>
          </p:txBody>
        </p:sp>
        <p:sp>
          <p:nvSpPr>
            <p:cNvPr id="487" name="Rectangle 119"/>
            <p:cNvSpPr>
              <a:spLocks noChangeArrowheads="1"/>
            </p:cNvSpPr>
            <p:nvPr/>
          </p:nvSpPr>
          <p:spPr bwMode="auto">
            <a:xfrm>
              <a:off x="5766594" y="3778251"/>
              <a:ext cx="860363"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+GreenValue:byte</a:t>
              </a:r>
              <a:endParaRPr lang="en-US" b="1" noProof="1">
                <a:effectLst>
                  <a:outerShdw blurRad="38100" dist="38100" dir="2700000" algn="tl">
                    <a:srgbClr val="FFFFFF"/>
                  </a:outerShdw>
                </a:effectLst>
              </a:endParaRPr>
            </a:p>
          </p:txBody>
        </p:sp>
        <p:sp>
          <p:nvSpPr>
            <p:cNvPr id="488" name="Rectangle 120"/>
            <p:cNvSpPr>
              <a:spLocks noChangeArrowheads="1"/>
            </p:cNvSpPr>
            <p:nvPr/>
          </p:nvSpPr>
          <p:spPr bwMode="auto">
            <a:xfrm>
              <a:off x="5766594" y="3973514"/>
              <a:ext cx="783495"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+BlueValue:byte</a:t>
              </a:r>
              <a:endParaRPr lang="en-US" b="1" noProof="1">
                <a:effectLst>
                  <a:outerShdw blurRad="38100" dist="38100" dir="2700000" algn="tl">
                    <a:srgbClr val="FFFFFF"/>
                  </a:outerShdw>
                </a:effectLst>
              </a:endParaRPr>
            </a:p>
          </p:txBody>
        </p:sp>
        <p:sp>
          <p:nvSpPr>
            <p:cNvPr id="489" name="Line 121"/>
            <p:cNvSpPr>
              <a:spLocks noChangeShapeType="1"/>
            </p:cNvSpPr>
            <p:nvPr/>
          </p:nvSpPr>
          <p:spPr bwMode="auto">
            <a:xfrm>
              <a:off x="5691981" y="4241801"/>
              <a:ext cx="1458913" cy="0"/>
            </a:xfrm>
            <a:prstGeom prst="line">
              <a:avLst/>
            </a:prstGeom>
            <a:noFill/>
            <a:ln w="0">
              <a:solidFill>
                <a:srgbClr val="24211D"/>
              </a:solidFill>
              <a:round/>
              <a:headEnd/>
              <a:tailEnd/>
            </a:ln>
          </p:spPr>
          <p:txBody>
            <a:bodyPr/>
            <a:lstStyle/>
            <a:p>
              <a:endParaRPr lang="bg-BG" b="1"/>
            </a:p>
          </p:txBody>
        </p:sp>
        <p:sp>
          <p:nvSpPr>
            <p:cNvPr id="490" name="Rectangle 122"/>
            <p:cNvSpPr>
              <a:spLocks noChangeArrowheads="1"/>
            </p:cNvSpPr>
            <p:nvPr/>
          </p:nvSpPr>
          <p:spPr bwMode="auto">
            <a:xfrm>
              <a:off x="5766594" y="4365626"/>
              <a:ext cx="31387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+Color</a:t>
              </a:r>
              <a:endParaRPr lang="en-US" b="1" noProof="1">
                <a:effectLst>
                  <a:outerShdw blurRad="38100" dist="38100" dir="2700000" algn="tl">
                    <a:srgbClr val="FFFFFF"/>
                  </a:outerShdw>
                </a:effectLst>
              </a:endParaRPr>
            </a:p>
          </p:txBody>
        </p:sp>
        <p:sp>
          <p:nvSpPr>
            <p:cNvPr id="491" name="Rectangle 123"/>
            <p:cNvSpPr>
              <a:spLocks noChangeArrowheads="1"/>
            </p:cNvSpPr>
            <p:nvPr/>
          </p:nvSpPr>
          <p:spPr bwMode="auto">
            <a:xfrm>
              <a:off x="4016375" y="5362575"/>
              <a:ext cx="1287463" cy="1127125"/>
            </a:xfrm>
            <a:prstGeom prst="rect">
              <a:avLst/>
            </a:prstGeom>
            <a:solidFill>
              <a:srgbClr val="29166E"/>
            </a:solidFill>
            <a:ln w="9525">
              <a:noFill/>
              <a:miter lim="800000"/>
              <a:headEnd/>
              <a:tailEnd/>
            </a:ln>
          </p:spPr>
          <p:txBody>
            <a:bodyPr/>
            <a:lstStyle/>
            <a:p>
              <a:endParaRPr lang="bg-BG" b="1"/>
            </a:p>
          </p:txBody>
        </p:sp>
        <p:sp>
          <p:nvSpPr>
            <p:cNvPr id="492" name="Rectangle 124"/>
            <p:cNvSpPr>
              <a:spLocks noChangeArrowheads="1"/>
            </p:cNvSpPr>
            <p:nvPr/>
          </p:nvSpPr>
          <p:spPr bwMode="auto">
            <a:xfrm>
              <a:off x="3979863" y="5326063"/>
              <a:ext cx="1285875" cy="1127125"/>
            </a:xfrm>
            <a:prstGeom prst="rect">
              <a:avLst/>
            </a:prstGeom>
            <a:solidFill>
              <a:srgbClr val="FFFFFF"/>
            </a:solidFill>
            <a:ln w="9525">
              <a:noFill/>
              <a:miter lim="800000"/>
              <a:headEnd/>
              <a:tailEnd/>
            </a:ln>
          </p:spPr>
          <p:txBody>
            <a:bodyPr/>
            <a:lstStyle/>
            <a:p>
              <a:endParaRPr lang="bg-BG" b="1"/>
            </a:p>
          </p:txBody>
        </p:sp>
        <p:sp>
          <p:nvSpPr>
            <p:cNvPr id="493" name="Rectangle 125"/>
            <p:cNvSpPr>
              <a:spLocks noChangeArrowheads="1"/>
            </p:cNvSpPr>
            <p:nvPr/>
          </p:nvSpPr>
          <p:spPr bwMode="auto">
            <a:xfrm>
              <a:off x="3979863" y="5326063"/>
              <a:ext cx="1285875" cy="1127125"/>
            </a:xfrm>
            <a:prstGeom prst="rect">
              <a:avLst/>
            </a:prstGeom>
            <a:noFill/>
            <a:ln w="0">
              <a:solidFill>
                <a:srgbClr val="24211D"/>
              </a:solidFill>
              <a:miter lim="800000"/>
              <a:headEnd/>
              <a:tailEnd/>
            </a:ln>
          </p:spPr>
          <p:txBody>
            <a:bodyPr/>
            <a:lstStyle/>
            <a:p>
              <a:endParaRPr lang="bg-BG" b="1"/>
            </a:p>
          </p:txBody>
        </p:sp>
        <p:sp>
          <p:nvSpPr>
            <p:cNvPr id="494" name="Rectangle 126"/>
            <p:cNvSpPr>
              <a:spLocks noChangeArrowheads="1"/>
            </p:cNvSpPr>
            <p:nvPr/>
          </p:nvSpPr>
          <p:spPr bwMode="auto">
            <a:xfrm>
              <a:off x="4089400" y="5391150"/>
              <a:ext cx="72837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FilledRectangle</a:t>
              </a:r>
              <a:endParaRPr lang="en-US" b="1" noProof="1">
                <a:effectLst>
                  <a:outerShdw blurRad="38100" dist="38100" dir="2700000" algn="tl">
                    <a:srgbClr val="FFFFFF"/>
                  </a:outerShdw>
                </a:effectLst>
              </a:endParaRPr>
            </a:p>
          </p:txBody>
        </p:sp>
        <p:sp>
          <p:nvSpPr>
            <p:cNvPr id="495" name="Line 127"/>
            <p:cNvSpPr>
              <a:spLocks noChangeShapeType="1"/>
            </p:cNvSpPr>
            <p:nvPr/>
          </p:nvSpPr>
          <p:spPr bwMode="auto">
            <a:xfrm>
              <a:off x="3979863" y="5607050"/>
              <a:ext cx="1274763" cy="0"/>
            </a:xfrm>
            <a:prstGeom prst="line">
              <a:avLst/>
            </a:prstGeom>
            <a:noFill/>
            <a:ln w="0">
              <a:solidFill>
                <a:srgbClr val="24211D"/>
              </a:solidFill>
              <a:round/>
              <a:headEnd/>
              <a:tailEnd/>
            </a:ln>
          </p:spPr>
          <p:txBody>
            <a:bodyPr/>
            <a:lstStyle/>
            <a:p>
              <a:endParaRPr lang="bg-BG" b="1"/>
            </a:p>
          </p:txBody>
        </p:sp>
        <p:sp>
          <p:nvSpPr>
            <p:cNvPr id="496" name="Rectangle 128"/>
            <p:cNvSpPr>
              <a:spLocks noChangeArrowheads="1"/>
            </p:cNvSpPr>
            <p:nvPr/>
          </p:nvSpPr>
          <p:spPr bwMode="auto">
            <a:xfrm>
              <a:off x="4052888" y="5732463"/>
              <a:ext cx="57843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-Color:Color</a:t>
              </a:r>
              <a:endParaRPr lang="en-US" b="1" noProof="1">
                <a:effectLst>
                  <a:outerShdw blurRad="38100" dist="38100" dir="2700000" algn="tl">
                    <a:srgbClr val="FFFFFF"/>
                  </a:outerShdw>
                </a:effectLst>
              </a:endParaRPr>
            </a:p>
          </p:txBody>
        </p:sp>
        <p:sp>
          <p:nvSpPr>
            <p:cNvPr id="497" name="Line 129"/>
            <p:cNvSpPr>
              <a:spLocks noChangeShapeType="1"/>
            </p:cNvSpPr>
            <p:nvPr/>
          </p:nvSpPr>
          <p:spPr bwMode="auto">
            <a:xfrm>
              <a:off x="3979863" y="5999163"/>
              <a:ext cx="1274763" cy="0"/>
            </a:xfrm>
            <a:prstGeom prst="line">
              <a:avLst/>
            </a:prstGeom>
            <a:noFill/>
            <a:ln w="0">
              <a:solidFill>
                <a:srgbClr val="24211D"/>
              </a:solidFill>
              <a:round/>
              <a:headEnd/>
              <a:tailEnd/>
            </a:ln>
          </p:spPr>
          <p:txBody>
            <a:bodyPr/>
            <a:lstStyle/>
            <a:p>
              <a:endParaRPr lang="bg-BG" b="1"/>
            </a:p>
          </p:txBody>
        </p:sp>
        <p:sp>
          <p:nvSpPr>
            <p:cNvPr id="498" name="Rectangle 130"/>
            <p:cNvSpPr>
              <a:spLocks noChangeArrowheads="1"/>
            </p:cNvSpPr>
            <p:nvPr/>
          </p:nvSpPr>
          <p:spPr bwMode="auto">
            <a:xfrm>
              <a:off x="4052888" y="6122988"/>
              <a:ext cx="786093"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+FilledRectangle</a:t>
              </a:r>
              <a:endParaRPr lang="en-US" b="1" noProof="1">
                <a:effectLst>
                  <a:outerShdw blurRad="38100" dist="38100" dir="2700000" algn="tl">
                    <a:srgbClr val="FFFFFF"/>
                  </a:outerShdw>
                </a:effectLst>
              </a:endParaRPr>
            </a:p>
          </p:txBody>
        </p:sp>
      </p:grpSp>
    </p:spTree>
    <p:extLst>
      <p:ext uri="{BB962C8B-B14F-4D97-AF65-F5344CB8AC3E}">
        <p14:creationId xmlns:p14="http://schemas.microsoft.com/office/powerpoint/2010/main" val="1856353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925704"/>
            <a:ext cx="8938472" cy="820600"/>
          </a:xfrm>
        </p:spPr>
        <p:txBody>
          <a:bodyPr/>
          <a:lstStyle/>
          <a:p>
            <a:pPr algn="ctr">
              <a:lnSpc>
                <a:spcPct val="100000"/>
              </a:lnSpc>
            </a:pPr>
            <a:r>
              <a:rPr lang="en-US" sz="5000" dirty="0" smtClean="0"/>
              <a:t>Class Diagrams in Visual Studio</a:t>
            </a:r>
            <a:endParaRPr lang="en-US" sz="5000" dirty="0"/>
          </a:p>
        </p:txBody>
      </p:sp>
      <p:sp>
        <p:nvSpPr>
          <p:cNvPr id="3" name="Content Placeholder 2"/>
          <p:cNvSpPr>
            <a:spLocks noGrp="1"/>
          </p:cNvSpPr>
          <p:nvPr>
            <p:ph type="body" idx="1"/>
          </p:nvPr>
        </p:nvSpPr>
        <p:spPr>
          <a:xfrm>
            <a:off x="1446212" y="5754968"/>
            <a:ext cx="8938472" cy="692873"/>
          </a:xfrm>
        </p:spPr>
        <p:txBody>
          <a:bodyPr/>
          <a:lstStyle/>
          <a:p>
            <a:pPr marL="0" lvl="1" indent="0" algn="ctr">
              <a:buNone/>
            </a:pPr>
            <a:r>
              <a:rPr lang="en-US" sz="4000" dirty="0" smtClean="0">
                <a:solidFill>
                  <a:schemeClr val="accent1"/>
                </a:solidFill>
              </a:rPr>
              <a:t>Live Demo</a:t>
            </a:r>
            <a:endParaRPr lang="en-US" sz="4000" dirty="0">
              <a:solidFill>
                <a:schemeClr val="accent1"/>
              </a:solidFill>
            </a:endParaRPr>
          </a:p>
        </p:txBody>
      </p:sp>
      <p:pic>
        <p:nvPicPr>
          <p:cNvPr id="1026" name="Picture 2"/>
          <p:cNvPicPr>
            <a:picLocks noChangeAspect="1" noChangeArrowheads="1"/>
          </p:cNvPicPr>
          <p:nvPr/>
        </p:nvPicPr>
        <p:blipFill>
          <a:blip r:embed="rId2" cstate="email">
            <a:lum bright="-20000"/>
            <a:extLst>
              <a:ext uri="{28A0092B-C50C-407E-A947-70E740481C1C}">
                <a14:useLocalDpi xmlns:a14="http://schemas.microsoft.com/office/drawing/2010/main"/>
              </a:ext>
            </a:extLst>
          </a:blip>
          <a:srcRect/>
          <a:stretch>
            <a:fillRect/>
          </a:stretch>
        </p:blipFill>
        <p:spPr bwMode="auto">
          <a:xfrm>
            <a:off x="4037012" y="990600"/>
            <a:ext cx="3775186" cy="3566383"/>
          </a:xfrm>
          <a:prstGeom prst="roundRect">
            <a:avLst>
              <a:gd name="adj" fmla="val 961"/>
            </a:avLst>
          </a:prstGeom>
          <a:noFill/>
          <a:ln w="9525">
            <a:noFill/>
            <a:miter lim="800000"/>
            <a:headEnd/>
            <a:tailEnd/>
          </a:ln>
          <a:scene3d>
            <a:camera prst="perspectiveHeroicExtremeLeftFacing" fov="7200000">
              <a:rot lat="367928" lon="560490" rev="21535426"/>
            </a:camera>
            <a:lightRig rig="threePt" dir="t"/>
          </a:scene3d>
          <a:sp3d>
            <a:bevelT w="0" h="0"/>
          </a:sp3d>
        </p:spPr>
      </p:pic>
    </p:spTree>
    <p:extLst>
      <p:ext uri="{BB962C8B-B14F-4D97-AF65-F5344CB8AC3E}">
        <p14:creationId xmlns:p14="http://schemas.microsoft.com/office/powerpoint/2010/main" val="389822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612283" y="685800"/>
            <a:ext cx="6606330" cy="4609704"/>
          </a:xfrm>
          <a:prstGeom prst="rect">
            <a:avLst/>
          </a:prstGeom>
          <a:effectLst>
            <a:glow rad="38100">
              <a:schemeClr val="accent6">
                <a:lumMod val="40000"/>
                <a:lumOff val="60000"/>
                <a:alpha val="40000"/>
              </a:schemeClr>
            </a:glow>
          </a:effectLst>
        </p:spPr>
      </p:pic>
      <p:sp>
        <p:nvSpPr>
          <p:cNvPr id="4" name="Title 3"/>
          <p:cNvSpPr>
            <a:spLocks noGrp="1"/>
          </p:cNvSpPr>
          <p:nvPr>
            <p:ph type="title"/>
          </p:nvPr>
        </p:nvSpPr>
        <p:spPr>
          <a:xfrm>
            <a:off x="1446212" y="5656400"/>
            <a:ext cx="8938472" cy="820600"/>
          </a:xfrm>
        </p:spPr>
        <p:txBody>
          <a:bodyPr/>
          <a:lstStyle/>
          <a:p>
            <a:r>
              <a:rPr lang="en-US" dirty="0" smtClean="0"/>
              <a:t>Inheritance</a:t>
            </a:r>
            <a:endParaRPr lang="en-US" dirty="0"/>
          </a:p>
        </p:txBody>
      </p:sp>
    </p:spTree>
    <p:extLst>
      <p:ext uri="{BB962C8B-B14F-4D97-AF65-F5344CB8AC3E}">
        <p14:creationId xmlns:p14="http://schemas.microsoft.com/office/powerpoint/2010/main" val="405848431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50</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358775" indent="-358775"/>
            <a:r>
              <a:rPr lang="en-US" dirty="0" smtClean="0">
                <a:solidFill>
                  <a:schemeClr val="tx2">
                    <a:lumMod val="75000"/>
                  </a:schemeClr>
                </a:solidFill>
              </a:rPr>
              <a:t>Inheritance </a:t>
            </a:r>
            <a:r>
              <a:rPr lang="en-US" dirty="0" smtClean="0"/>
              <a:t>allows extending / copying the behavior of classes</a:t>
            </a:r>
          </a:p>
          <a:p>
            <a:pPr marL="663521" lvl="1" indent="-358775"/>
            <a:r>
              <a:rPr lang="en-US" dirty="0" smtClean="0"/>
              <a:t>Inheriting data (fields / properties)</a:t>
            </a:r>
          </a:p>
          <a:p>
            <a:pPr marL="663521" lvl="1" indent="-358775"/>
            <a:r>
              <a:rPr lang="en-US" dirty="0" smtClean="0"/>
              <a:t>Inheriting functionality (methods)</a:t>
            </a:r>
          </a:p>
          <a:p>
            <a:pPr marL="663521" lvl="1" indent="-358775"/>
            <a:r>
              <a:rPr lang="en-US" dirty="0" smtClean="0"/>
              <a:t>Reusing the existing code</a:t>
            </a:r>
          </a:p>
          <a:p>
            <a:pPr marL="358775" indent="-358775"/>
            <a:r>
              <a:rPr lang="en-US" dirty="0" smtClean="0">
                <a:solidFill>
                  <a:schemeClr val="tx2">
                    <a:lumMod val="75000"/>
                  </a:schemeClr>
                </a:solidFill>
              </a:rPr>
              <a:t>Abstraction </a:t>
            </a:r>
            <a:r>
              <a:rPr lang="en-US" dirty="0" smtClean="0"/>
              <a:t>models class behavior</a:t>
            </a:r>
          </a:p>
          <a:p>
            <a:pPr marL="663521" lvl="1" indent="-358775"/>
            <a:r>
              <a:rPr lang="en-US" dirty="0" smtClean="0"/>
              <a:t>Achieved through </a:t>
            </a:r>
            <a:r>
              <a:rPr lang="en-US" dirty="0" smtClean="0">
                <a:solidFill>
                  <a:schemeClr val="tx2">
                    <a:lumMod val="75000"/>
                  </a:schemeClr>
                </a:solidFill>
              </a:rPr>
              <a:t>interfaces</a:t>
            </a:r>
            <a:r>
              <a:rPr lang="en-US" dirty="0"/>
              <a:t> and </a:t>
            </a:r>
            <a:r>
              <a:rPr lang="en-US" dirty="0">
                <a:solidFill>
                  <a:schemeClr val="tx2">
                    <a:lumMod val="75000"/>
                  </a:schemeClr>
                </a:solidFill>
              </a:rPr>
              <a:t>abstract </a:t>
            </a:r>
            <a:r>
              <a:rPr lang="en-US" dirty="0" smtClean="0">
                <a:solidFill>
                  <a:schemeClr val="tx2">
                    <a:lumMod val="75000"/>
                  </a:schemeClr>
                </a:solidFill>
              </a:rPr>
              <a:t>classes</a:t>
            </a:r>
          </a:p>
          <a:p>
            <a:pPr marL="358775" indent="-358775"/>
            <a:r>
              <a:rPr lang="en-US" dirty="0" smtClean="0">
                <a:solidFill>
                  <a:schemeClr val="tx2">
                    <a:lumMod val="75000"/>
                  </a:schemeClr>
                </a:solidFill>
              </a:rPr>
              <a:t>Interfaces</a:t>
            </a:r>
            <a:r>
              <a:rPr lang="en-US" dirty="0"/>
              <a:t> </a:t>
            </a:r>
            <a:r>
              <a:rPr lang="en-US" dirty="0" smtClean="0"/>
              <a:t>define a set of methods (contracts)</a:t>
            </a:r>
          </a:p>
          <a:p>
            <a:pPr marL="358775" indent="-358775"/>
            <a:r>
              <a:rPr lang="en-US" dirty="0" smtClean="0">
                <a:solidFill>
                  <a:schemeClr val="tx2">
                    <a:lumMod val="75000"/>
                  </a:schemeClr>
                </a:solidFill>
              </a:rPr>
              <a:t>Abstract classes </a:t>
            </a:r>
            <a:r>
              <a:rPr lang="en-US" dirty="0" smtClean="0"/>
              <a:t>are mixes between class and interface</a:t>
            </a:r>
            <a:endParaRPr lang="en-US" dirty="0" smtClean="0">
              <a:solidFill>
                <a:schemeClr val="tx2">
                  <a:lumMod val="75000"/>
                </a:schemeClr>
              </a:solidFill>
            </a:endParaRPr>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509" y="1905000"/>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95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xtLst>
            <a:ext uri="{909E8E84-426E-40DD-AFC4-6F175D3DCCD1}">
              <a14:hiddenFill xmlns:a14="http://schemas.microsoft.com/office/drawing/2010/main">
                <a:solidFill>
                  <a:srgbClr val="FFFFFF"/>
                </a:solidFill>
              </a14:hiddenFill>
            </a:ext>
          </a:extLst>
        </p:spPr>
      </p:pic>
      <p:pic>
        <p:nvPicPr>
          <p:cNvPr id="5" name="Picture 4">
            <a:hlinkClick r:id="rId5"/>
          </p:cNvPr>
          <p:cNvPicPr>
            <a:picLocks noChangeAspect="1"/>
          </p:cNvPicPr>
          <p:nvPr/>
        </p:nvPicPr>
        <p:blipFill>
          <a:blip r:embed="rId6"/>
          <a:stretch>
            <a:fillRect/>
          </a:stretch>
        </p:blipFill>
        <p:spPr>
          <a:xfrm>
            <a:off x="455612" y="1424940"/>
            <a:ext cx="1710402" cy="784860"/>
          </a:xfrm>
          <a:prstGeom prst="roundRect">
            <a:avLst>
              <a:gd name="adj" fmla="val 3159"/>
            </a:avLst>
          </a:prstGeom>
        </p:spPr>
      </p:pic>
      <p:pic>
        <p:nvPicPr>
          <p:cNvPr id="6" name="Picture 5">
            <a:hlinkClick r:id="rId7"/>
          </p:cNvPr>
          <p:cNvPicPr>
            <a:picLocks noChangeAspect="1"/>
          </p:cNvPicPr>
          <p:nvPr/>
        </p:nvPicPr>
        <p:blipFill>
          <a:blip r:embed="rId8"/>
          <a:stretch>
            <a:fillRect/>
          </a:stretch>
        </p:blipFill>
        <p:spPr>
          <a:xfrm>
            <a:off x="2392052" y="1424940"/>
            <a:ext cx="2372207" cy="784654"/>
          </a:xfrm>
          <a:prstGeom prst="roundRect">
            <a:avLst>
              <a:gd name="adj" fmla="val 3159"/>
            </a:avLst>
          </a:prstGeom>
        </p:spPr>
      </p:pic>
      <p:pic>
        <p:nvPicPr>
          <p:cNvPr id="7" name="Picture 6">
            <a:hlinkClick r:id="rId9"/>
          </p:cNvPr>
          <p:cNvPicPr>
            <a:picLocks noChangeAspect="1"/>
          </p:cNvPicPr>
          <p:nvPr/>
        </p:nvPicPr>
        <p:blipFill>
          <a:blip r:embed="rId10"/>
          <a:stretch>
            <a:fillRect/>
          </a:stretch>
        </p:blipFill>
        <p:spPr>
          <a:xfrm>
            <a:off x="9689561" y="1424940"/>
            <a:ext cx="1991815" cy="784654"/>
          </a:xfrm>
          <a:prstGeom prst="roundRect">
            <a:avLst>
              <a:gd name="adj" fmla="val 3159"/>
            </a:avLst>
          </a:prstGeom>
        </p:spPr>
      </p:pic>
      <p:pic>
        <p:nvPicPr>
          <p:cNvPr id="8" name="Picture 7">
            <a:hlinkClick r:id="rId11"/>
          </p:cNvPr>
          <p:cNvPicPr>
            <a:picLocks noChangeAspect="1"/>
          </p:cNvPicPr>
          <p:nvPr/>
        </p:nvPicPr>
        <p:blipFill>
          <a:blip r:embed="rId12"/>
          <a:stretch>
            <a:fillRect/>
          </a:stretch>
        </p:blipFill>
        <p:spPr>
          <a:xfrm>
            <a:off x="7420064" y="1424940"/>
            <a:ext cx="2043459" cy="784654"/>
          </a:xfrm>
          <a:prstGeom prst="roundRect">
            <a:avLst>
              <a:gd name="adj" fmla="val 3159"/>
            </a:avLst>
          </a:prstGeom>
        </p:spPr>
      </p:pic>
      <p:pic>
        <p:nvPicPr>
          <p:cNvPr id="9" name="Picture 8">
            <a:hlinkClick r:id="rId13"/>
          </p:cNvPr>
          <p:cNvPicPr>
            <a:picLocks noChangeAspect="1"/>
          </p:cNvPicPr>
          <p:nvPr/>
        </p:nvPicPr>
        <p:blipFill>
          <a:blip r:embed="rId14"/>
          <a:stretch>
            <a:fillRect/>
          </a:stretch>
        </p:blipFill>
        <p:spPr>
          <a:xfrm>
            <a:off x="493938" y="5463746"/>
            <a:ext cx="3096656" cy="784654"/>
          </a:xfrm>
          <a:prstGeom prst="roundRect">
            <a:avLst>
              <a:gd name="adj" fmla="val 3159"/>
            </a:avLst>
          </a:prstGeom>
        </p:spPr>
      </p:pic>
      <p:pic>
        <p:nvPicPr>
          <p:cNvPr id="10" name="Picture 9">
            <a:hlinkClick r:id="rId15"/>
          </p:cNvPr>
          <p:cNvPicPr>
            <a:picLocks noChangeAspect="1"/>
          </p:cNvPicPr>
          <p:nvPr/>
        </p:nvPicPr>
        <p:blipFill>
          <a:blip r:embed="rId16"/>
          <a:stretch>
            <a:fillRect/>
          </a:stretch>
        </p:blipFill>
        <p:spPr>
          <a:xfrm>
            <a:off x="3985011" y="5570496"/>
            <a:ext cx="2947601" cy="568632"/>
          </a:xfrm>
          <a:prstGeom prst="roundRect">
            <a:avLst>
              <a:gd name="adj" fmla="val 3159"/>
            </a:avLst>
          </a:prstGeom>
        </p:spPr>
      </p:pic>
      <p:sp>
        <p:nvSpPr>
          <p:cNvPr id="11" name="Title 10"/>
          <p:cNvSpPr>
            <a:spLocks noGrp="1"/>
          </p:cNvSpPr>
          <p:nvPr>
            <p:ph type="title"/>
          </p:nvPr>
        </p:nvSpPr>
        <p:spPr/>
        <p:txBody>
          <a:bodyPr/>
          <a:lstStyle/>
          <a:p>
            <a:r>
              <a:rPr lang="en-US" dirty="0" smtClean="0"/>
              <a:t>OOP – Inheritance and Abstraction</a:t>
            </a:r>
            <a:endParaRPr lang="en-US" dirty="0"/>
          </a:p>
        </p:txBody>
      </p:sp>
      <p:pic>
        <p:nvPicPr>
          <p:cNvPr id="12" name="Picture 11"/>
          <p:cNvPicPr>
            <a:picLocks noChangeAspect="1"/>
          </p:cNvPicPr>
          <p:nvPr/>
        </p:nvPicPr>
        <p:blipFill>
          <a:blip r:embed="rId17"/>
          <a:stretch>
            <a:fillRect/>
          </a:stretch>
        </p:blipFill>
        <p:spPr>
          <a:xfrm>
            <a:off x="7309535" y="5463746"/>
            <a:ext cx="1451877" cy="784654"/>
          </a:xfrm>
          <a:prstGeom prst="roundRect">
            <a:avLst>
              <a:gd name="adj" fmla="val 2953"/>
            </a:avLst>
          </a:prstGeom>
        </p:spPr>
      </p:pic>
      <p:pic>
        <p:nvPicPr>
          <p:cNvPr id="13" name="Picture 12"/>
          <p:cNvPicPr>
            <a:picLocks noChangeAspect="1"/>
          </p:cNvPicPr>
          <p:nvPr/>
        </p:nvPicPr>
        <p:blipFill>
          <a:blip r:embed="rId18"/>
          <a:stretch>
            <a:fillRect/>
          </a:stretch>
        </p:blipFill>
        <p:spPr>
          <a:xfrm>
            <a:off x="9159214" y="5461225"/>
            <a:ext cx="2551399" cy="787175"/>
          </a:xfrm>
          <a:prstGeom prst="roundRect">
            <a:avLst>
              <a:gd name="adj" fmla="val 2953"/>
            </a:avLst>
          </a:prstGeom>
        </p:spPr>
      </p:pic>
      <p:sp>
        <p:nvSpPr>
          <p:cNvPr id="3" name="Text Placeholder 2"/>
          <p:cNvSpPr>
            <a:spLocks noGrp="1"/>
          </p:cNvSpPr>
          <p:nvPr>
            <p:ph type="body" sz="quarter" idx="10"/>
          </p:nvPr>
        </p:nvSpPr>
        <p:spPr>
          <a:xfrm>
            <a:off x="1529384" y="6400802"/>
            <a:ext cx="10482604" cy="363552"/>
          </a:xfrm>
        </p:spPr>
        <p:txBody>
          <a:bodyPr/>
          <a:lstStyle/>
          <a:p>
            <a:r>
              <a:rPr lang="en-US" dirty="0">
                <a:hlinkClick r:id="rId19"/>
              </a:rPr>
              <a:t>https://</a:t>
            </a:r>
            <a:r>
              <a:rPr lang="en-US" dirty="0" smtClean="0">
                <a:hlinkClick r:id="rId19"/>
              </a:rPr>
              <a:t>softuni.bg/courses/oop/</a:t>
            </a:r>
            <a:r>
              <a:rPr lang="en-US" dirty="0" smtClean="0"/>
              <a:t>  </a:t>
            </a:r>
            <a:endParaRPr lang="en-US" dirty="0"/>
          </a:p>
        </p:txBody>
      </p:sp>
    </p:spTree>
    <p:extLst>
      <p:ext uri="{BB962C8B-B14F-4D97-AF65-F5344CB8AC3E}">
        <p14:creationId xmlns:p14="http://schemas.microsoft.com/office/powerpoint/2010/main" val="1435235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52</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Fundamentals of Computer Programming with C#</a:t>
            </a:r>
            <a:r>
              <a:rPr lang="en-US" sz="2000" dirty="0"/>
              <a:t>" book </a:t>
            </a:r>
            <a:r>
              <a:rPr lang="en-US" sz="2000" noProof="1"/>
              <a:t>by Svetlin Nakov &amp; </a:t>
            </a:r>
            <a:r>
              <a:rPr lang="en-US" sz="2000" dirty="0"/>
              <a:t>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2749432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9312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Classes </a:t>
            </a:r>
            <a:r>
              <a:rPr lang="en-US" dirty="0" smtClean="0"/>
              <a:t>define attributes (data) and behavior</a:t>
            </a:r>
          </a:p>
          <a:p>
            <a:pPr lvl="1"/>
            <a:r>
              <a:rPr lang="en-US" dirty="0" smtClean="0"/>
              <a:t>Fields, properties, methods, etc.</a:t>
            </a:r>
          </a:p>
          <a:p>
            <a:pPr lvl="1"/>
            <a:r>
              <a:rPr lang="en-US" dirty="0" smtClean="0"/>
              <a:t>Methods contain code for execution</a:t>
            </a:r>
          </a:p>
          <a:p>
            <a:endParaRPr lang="en-US" dirty="0" smtClean="0"/>
          </a:p>
          <a:p>
            <a:pPr>
              <a:spcBef>
                <a:spcPts val="1200"/>
              </a:spcBef>
            </a:pPr>
            <a:r>
              <a:rPr lang="en-US" dirty="0" smtClean="0">
                <a:solidFill>
                  <a:schemeClr val="tx2">
                    <a:lumMod val="75000"/>
                  </a:schemeClr>
                </a:solidFill>
              </a:rPr>
              <a:t>Interfaces </a:t>
            </a:r>
            <a:r>
              <a:rPr lang="en-US" dirty="0" smtClean="0"/>
              <a:t>define a set of operations (contract)</a:t>
            </a:r>
          </a:p>
          <a:p>
            <a:pPr lvl="1"/>
            <a:r>
              <a:rPr lang="en-US" dirty="0" smtClean="0"/>
              <a:t>Empty methods and properties, left to be implemented later</a:t>
            </a:r>
            <a:endParaRPr lang="en-US" dirty="0"/>
          </a:p>
        </p:txBody>
      </p:sp>
      <p:sp>
        <p:nvSpPr>
          <p:cNvPr id="2" name="Title 1"/>
          <p:cNvSpPr>
            <a:spLocks noGrp="1"/>
          </p:cNvSpPr>
          <p:nvPr>
            <p:ph type="title"/>
          </p:nvPr>
        </p:nvSpPr>
        <p:spPr/>
        <p:txBody>
          <a:bodyPr/>
          <a:lstStyle/>
          <a:p>
            <a:r>
              <a:rPr lang="en-US" dirty="0" smtClean="0"/>
              <a:t>Classes and Interfaces</a:t>
            </a:r>
            <a:endParaRPr lang="en-US" dirty="0"/>
          </a:p>
        </p:txBody>
      </p:sp>
      <p:sp>
        <p:nvSpPr>
          <p:cNvPr id="6" name="Rectangle 4"/>
          <p:cNvSpPr>
            <a:spLocks noChangeArrowheads="1"/>
          </p:cNvSpPr>
          <p:nvPr/>
        </p:nvSpPr>
        <p:spPr bwMode="auto">
          <a:xfrm>
            <a:off x="873310" y="3276600"/>
            <a:ext cx="1017410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Labyrinth { public int Size { get; set; } }</a:t>
            </a:r>
          </a:p>
        </p:txBody>
      </p:sp>
      <p:sp>
        <p:nvSpPr>
          <p:cNvPr id="7" name="Rectangle 4"/>
          <p:cNvSpPr>
            <a:spLocks noChangeArrowheads="1"/>
          </p:cNvSpPr>
          <p:nvPr/>
        </p:nvSpPr>
        <p:spPr bwMode="auto">
          <a:xfrm>
            <a:off x="873310" y="5436704"/>
            <a:ext cx="1017410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IFigure { void Draw(); }</a:t>
            </a:r>
          </a:p>
        </p:txBody>
      </p:sp>
    </p:spTree>
    <p:extLst>
      <p:ext uri="{BB962C8B-B14F-4D97-AF65-F5344CB8AC3E}">
        <p14:creationId xmlns:p14="http://schemas.microsoft.com/office/powerpoint/2010/main" val="3031247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Rectangle 3"/>
          <p:cNvSpPr>
            <a:spLocks noGrp="1" noChangeArrowheads="1"/>
          </p:cNvSpPr>
          <p:nvPr>
            <p:ph idx="1"/>
          </p:nvPr>
        </p:nvSpPr>
        <p:spPr>
          <a:xfrm>
            <a:off x="190413" y="1066800"/>
            <a:ext cx="11804822" cy="5570355"/>
          </a:xfrm>
          <a:prstGeom prst="rect">
            <a:avLst/>
          </a:prstGeom>
        </p:spPr>
        <p:txBody>
          <a:bodyPr/>
          <a:lstStyle/>
          <a:p>
            <a:pPr>
              <a:lnSpc>
                <a:spcPct val="100000"/>
              </a:lnSpc>
            </a:pPr>
            <a:r>
              <a:rPr lang="en-US" dirty="0" smtClean="0">
                <a:solidFill>
                  <a:schemeClr val="tx2">
                    <a:lumMod val="75000"/>
                  </a:schemeClr>
                </a:solidFill>
              </a:rPr>
              <a:t>Inheritance</a:t>
            </a:r>
            <a:r>
              <a:rPr lang="en-US" dirty="0" smtClean="0"/>
              <a:t> allows </a:t>
            </a:r>
            <a:r>
              <a:rPr lang="en-US" dirty="0" smtClean="0">
                <a:solidFill>
                  <a:schemeClr val="tx2">
                    <a:lumMod val="75000"/>
                  </a:schemeClr>
                </a:solidFill>
              </a:rPr>
              <a:t>child classes </a:t>
            </a:r>
            <a:r>
              <a:rPr lang="en-US" dirty="0" smtClean="0"/>
              <a:t>to inherit the characteristics of an existing </a:t>
            </a:r>
            <a:r>
              <a:rPr lang="en-US" dirty="0">
                <a:solidFill>
                  <a:schemeClr val="tx2">
                    <a:lumMod val="75000"/>
                  </a:schemeClr>
                </a:solidFill>
              </a:rPr>
              <a:t>parent</a:t>
            </a:r>
            <a:r>
              <a:rPr lang="en-US" dirty="0"/>
              <a:t> </a:t>
            </a:r>
            <a:r>
              <a:rPr lang="en-US" dirty="0" smtClean="0"/>
              <a:t>(</a:t>
            </a:r>
            <a:r>
              <a:rPr lang="en-US" dirty="0" smtClean="0">
                <a:solidFill>
                  <a:schemeClr val="tx2">
                    <a:lumMod val="75000"/>
                  </a:schemeClr>
                </a:solidFill>
              </a:rPr>
              <a:t>base</a:t>
            </a:r>
            <a:r>
              <a:rPr lang="en-US" dirty="0" smtClean="0"/>
              <a:t>) class</a:t>
            </a:r>
            <a:endParaRPr lang="en-US" dirty="0"/>
          </a:p>
          <a:p>
            <a:pPr lvl="1">
              <a:lnSpc>
                <a:spcPct val="100000"/>
              </a:lnSpc>
            </a:pPr>
            <a:r>
              <a:rPr lang="en-US" dirty="0"/>
              <a:t>Attributes (</a:t>
            </a:r>
            <a:r>
              <a:rPr lang="en-US" dirty="0" smtClean="0"/>
              <a:t>fields and properties)</a:t>
            </a:r>
            <a:endParaRPr lang="en-US" dirty="0"/>
          </a:p>
          <a:p>
            <a:pPr lvl="1">
              <a:lnSpc>
                <a:spcPct val="100000"/>
              </a:lnSpc>
            </a:pPr>
            <a:r>
              <a:rPr lang="en-US" dirty="0"/>
              <a:t>Operations (methods)</a:t>
            </a:r>
          </a:p>
          <a:p>
            <a:pPr>
              <a:lnSpc>
                <a:spcPct val="100000"/>
              </a:lnSpc>
            </a:pPr>
            <a:r>
              <a:rPr lang="en-US" dirty="0" smtClean="0"/>
              <a:t>A </a:t>
            </a:r>
            <a:r>
              <a:rPr lang="en-US" dirty="0" smtClean="0">
                <a:solidFill>
                  <a:schemeClr val="tx2">
                    <a:lumMod val="75000"/>
                  </a:schemeClr>
                </a:solidFill>
              </a:rPr>
              <a:t>child class </a:t>
            </a:r>
            <a:r>
              <a:rPr lang="en-US" dirty="0" smtClean="0"/>
              <a:t>can </a:t>
            </a:r>
            <a:r>
              <a:rPr lang="en-US" dirty="0"/>
              <a:t>extend the parent class</a:t>
            </a:r>
          </a:p>
          <a:p>
            <a:pPr lvl="1">
              <a:lnSpc>
                <a:spcPct val="100000"/>
              </a:lnSpc>
            </a:pPr>
            <a:r>
              <a:rPr lang="en-US" dirty="0" smtClean="0"/>
              <a:t>Add new fields and methods</a:t>
            </a:r>
          </a:p>
          <a:p>
            <a:pPr lvl="1">
              <a:lnSpc>
                <a:spcPct val="100000"/>
              </a:lnSpc>
            </a:pPr>
            <a:r>
              <a:rPr lang="en-US" dirty="0" smtClean="0"/>
              <a:t>Redefine methods (override existing behavior)</a:t>
            </a:r>
            <a:endParaRPr lang="en-US" dirty="0"/>
          </a:p>
          <a:p>
            <a:pPr>
              <a:lnSpc>
                <a:spcPct val="100000"/>
              </a:lnSpc>
            </a:pPr>
            <a:r>
              <a:rPr lang="en-US" dirty="0" smtClean="0"/>
              <a:t>A </a:t>
            </a:r>
            <a:r>
              <a:rPr lang="en-US" dirty="0"/>
              <a:t>class can </a:t>
            </a:r>
            <a:r>
              <a:rPr lang="en-US" dirty="0">
                <a:solidFill>
                  <a:schemeClr val="tx2">
                    <a:lumMod val="75000"/>
                  </a:schemeClr>
                </a:solidFill>
              </a:rPr>
              <a:t>implement</a:t>
            </a:r>
            <a:r>
              <a:rPr lang="en-US" dirty="0"/>
              <a:t> an </a:t>
            </a:r>
            <a:r>
              <a:rPr lang="en-US" dirty="0" smtClean="0"/>
              <a:t>interface by providing implementation for all its methods</a:t>
            </a:r>
            <a:endParaRPr lang="bg-BG" dirty="0"/>
          </a:p>
        </p:txBody>
      </p:sp>
      <p:sp>
        <p:nvSpPr>
          <p:cNvPr id="761858"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Inheritance</a:t>
            </a:r>
            <a:endParaRPr lang="bg-BG" sz="4000" dirty="0"/>
          </a:p>
        </p:txBody>
      </p:sp>
      <p:pic>
        <p:nvPicPr>
          <p:cNvPr id="1026" name="Picture 2" descr="http://faculty.ycp.edu/~dhovemey/fall2013/cs201/lecture/figures/classHie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31" t="-9580" r="-4131" b="-9580"/>
          <a:stretch/>
        </p:blipFill>
        <p:spPr bwMode="auto">
          <a:xfrm>
            <a:off x="7999412" y="2057400"/>
            <a:ext cx="3547354" cy="2286000"/>
          </a:xfrm>
          <a:prstGeom prst="roundRect">
            <a:avLst>
              <a:gd name="adj" fmla="val 4766"/>
            </a:avLst>
          </a:prstGeom>
          <a:solidFill>
            <a:schemeClr val="tx1"/>
          </a:solidFill>
          <a:effectLst>
            <a:softEdge rad="63500"/>
          </a:effectLst>
        </p:spPr>
      </p:pic>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Tree>
    <p:extLst>
      <p:ext uri="{BB962C8B-B14F-4D97-AF65-F5344CB8AC3E}">
        <p14:creationId xmlns:p14="http://schemas.microsoft.com/office/powerpoint/2010/main" val="390956796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6"/>
          <p:cNvSpPr/>
          <p:nvPr/>
        </p:nvSpPr>
        <p:spPr>
          <a:xfrm>
            <a:off x="1444122" y="3886200"/>
            <a:ext cx="2341854" cy="6521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6" name="Freeform 25"/>
          <p:cNvSpPr/>
          <p:nvPr/>
        </p:nvSpPr>
        <p:spPr>
          <a:xfrm>
            <a:off x="789041" y="5139072"/>
            <a:ext cx="3604946" cy="728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5" name="Freeform 24"/>
          <p:cNvSpPr/>
          <p:nvPr/>
        </p:nvSpPr>
        <p:spPr>
          <a:xfrm>
            <a:off x="8178058" y="3886200"/>
            <a:ext cx="2748148" cy="6521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2" name="Freeform 21"/>
          <p:cNvSpPr/>
          <p:nvPr/>
        </p:nvSpPr>
        <p:spPr>
          <a:xfrm>
            <a:off x="7972795" y="5139072"/>
            <a:ext cx="3356160" cy="728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1" name="Freeform 20"/>
          <p:cNvSpPr/>
          <p:nvPr/>
        </p:nvSpPr>
        <p:spPr>
          <a:xfrm flipH="1">
            <a:off x="7974911" y="2236304"/>
            <a:ext cx="3357589" cy="1109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0" name="Freeform 19"/>
          <p:cNvSpPr/>
          <p:nvPr/>
        </p:nvSpPr>
        <p:spPr>
          <a:xfrm>
            <a:off x="879119" y="2404728"/>
            <a:ext cx="3357589" cy="8045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789507" name="Rectangle 3"/>
          <p:cNvSpPr>
            <a:spLocks noGrp="1" noChangeArrowheads="1"/>
          </p:cNvSpPr>
          <p:nvPr>
            <p:ph idx="1"/>
          </p:nvPr>
        </p:nvSpPr>
        <p:spPr>
          <a:prstGeom prst="rect">
            <a:avLst/>
          </a:prstGeom>
        </p:spPr>
        <p:txBody>
          <a:bodyPr/>
          <a:lstStyle/>
          <a:p>
            <a:pPr>
              <a:lnSpc>
                <a:spcPct val="100000"/>
              </a:lnSpc>
              <a:defRPr/>
            </a:pPr>
            <a:r>
              <a:rPr lang="en-US" dirty="0" smtClean="0">
                <a:latin typeface="+mn-lt"/>
                <a:ea typeface="+mn-ea"/>
                <a:cs typeface="+mn-cs"/>
              </a:rPr>
              <a:t>Inheritance terminology</a:t>
            </a:r>
            <a:endParaRPr lang="bg-BG" dirty="0">
              <a:latin typeface="+mn-lt"/>
              <a:ea typeface="+mn-ea"/>
              <a:cs typeface="+mn-cs"/>
            </a:endParaRPr>
          </a:p>
        </p:txBody>
      </p:sp>
      <p:sp>
        <p:nvSpPr>
          <p:cNvPr id="789506" name="Rectangle 2"/>
          <p:cNvSpPr>
            <a:spLocks noGrp="1" noChangeArrowheads="1"/>
          </p:cNvSpPr>
          <p:nvPr>
            <p:ph type="title"/>
          </p:nvPr>
        </p:nvSpPr>
        <p:spPr>
          <a:prstGeom prst="rect">
            <a:avLst/>
          </a:prstGeom>
        </p:spPr>
        <p:txBody>
          <a:bodyPr anchor="ctr" anchorCtr="0"/>
          <a:lstStyle/>
          <a:p>
            <a:pPr>
              <a:lnSpc>
                <a:spcPts val="4000"/>
              </a:lnSpc>
              <a:defRPr/>
            </a:pPr>
            <a:r>
              <a:rPr lang="en-US" dirty="0"/>
              <a:t>Types of Inheritance</a:t>
            </a:r>
            <a:endParaRPr lang="bg-BG" dirty="0"/>
          </a:p>
        </p:txBody>
      </p:sp>
      <p:sp>
        <p:nvSpPr>
          <p:cNvPr id="27652" name="Text Box 4"/>
          <p:cNvSpPr txBox="1">
            <a:spLocks noChangeArrowheads="1"/>
          </p:cNvSpPr>
          <p:nvPr/>
        </p:nvSpPr>
        <p:spPr bwMode="auto">
          <a:xfrm>
            <a:off x="881235" y="2549191"/>
            <a:ext cx="3512752" cy="519112"/>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derived class</a:t>
            </a:r>
          </a:p>
        </p:txBody>
      </p:sp>
      <p:sp>
        <p:nvSpPr>
          <p:cNvPr id="27653" name="Text Box 5"/>
          <p:cNvSpPr txBox="1">
            <a:spLocks noChangeArrowheads="1"/>
          </p:cNvSpPr>
          <p:nvPr/>
        </p:nvSpPr>
        <p:spPr bwMode="auto">
          <a:xfrm>
            <a:off x="7915660" y="2278833"/>
            <a:ext cx="3512752" cy="954107"/>
          </a:xfrm>
          <a:prstGeom prst="rect">
            <a:avLst/>
          </a:prstGeom>
          <a:noFill/>
          <a:ln w="9525">
            <a:noFill/>
            <a:miter lim="800000"/>
            <a:headEnd/>
            <a:tailEnd/>
          </a:ln>
        </p:spPr>
        <p:txBody>
          <a:bodyPr>
            <a:spAutoFit/>
          </a:bodyPr>
          <a:lstStyle/>
          <a:p>
            <a:pPr algn="ctr">
              <a:lnSpc>
                <a:spcPct val="100000"/>
              </a:lnSpc>
              <a:spcBef>
                <a:spcPts val="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base </a:t>
            </a: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class /</a:t>
            </a:r>
          </a:p>
          <a:p>
            <a:pPr algn="ctr">
              <a:lnSpc>
                <a:spcPct val="100000"/>
              </a:lnSpc>
              <a:spcBef>
                <a:spcPts val="0"/>
              </a:spcBef>
            </a:pPr>
            <a:r>
              <a:rPr lang="en-US" sz="2800" b="1" dirty="0" smtClean="0">
                <a:solidFill>
                  <a:schemeClr val="accent5">
                    <a:lumMod val="20000"/>
                    <a:lumOff val="80000"/>
                  </a:schemeClr>
                </a:solidFill>
                <a:effectLst>
                  <a:outerShdw blurRad="38100" dist="38100" dir="2700000" algn="tl">
                    <a:srgbClr val="000000">
                      <a:alpha val="43137"/>
                    </a:srgbClr>
                  </a:outerShdw>
                </a:effectLst>
              </a:rPr>
              <a:t>parent class</a:t>
            </a:r>
            <a:endParaRPr kumimoji="0" lang="en-US" sz="2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4" name="Text Box 6"/>
          <p:cNvSpPr txBox="1">
            <a:spLocks noChangeArrowheads="1"/>
          </p:cNvSpPr>
          <p:nvPr/>
        </p:nvSpPr>
        <p:spPr bwMode="auto">
          <a:xfrm>
            <a:off x="4815552" y="2539669"/>
            <a:ext cx="2829245"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inherits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5" name="Text Box 15"/>
          <p:cNvSpPr txBox="1">
            <a:spLocks noChangeArrowheads="1"/>
          </p:cNvSpPr>
          <p:nvPr/>
        </p:nvSpPr>
        <p:spPr bwMode="auto">
          <a:xfrm>
            <a:off x="789041" y="5224798"/>
            <a:ext cx="3604946" cy="519113"/>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derived interface</a:t>
            </a:r>
          </a:p>
        </p:txBody>
      </p:sp>
      <p:sp>
        <p:nvSpPr>
          <p:cNvPr id="27656" name="Text Box 16"/>
          <p:cNvSpPr txBox="1">
            <a:spLocks noChangeArrowheads="1"/>
          </p:cNvSpPr>
          <p:nvPr/>
        </p:nvSpPr>
        <p:spPr bwMode="auto">
          <a:xfrm>
            <a:off x="7873338" y="5231482"/>
            <a:ext cx="3512752" cy="519112"/>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base interface</a:t>
            </a:r>
            <a:endParaRPr kumimoji="0" lang="en-US" sz="2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7" name="Text Box 17"/>
          <p:cNvSpPr txBox="1">
            <a:spLocks noChangeArrowheads="1"/>
          </p:cNvSpPr>
          <p:nvPr/>
        </p:nvSpPr>
        <p:spPr bwMode="auto">
          <a:xfrm>
            <a:off x="4815552" y="5229709"/>
            <a:ext cx="2844059"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extends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789522" name="Line 18"/>
          <p:cNvSpPr>
            <a:spLocks noChangeShapeType="1"/>
          </p:cNvSpPr>
          <p:nvPr/>
        </p:nvSpPr>
        <p:spPr bwMode="auto">
          <a:xfrm>
            <a:off x="4815552" y="5218447"/>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27659" name="Text Box 19"/>
          <p:cNvSpPr txBox="1">
            <a:spLocks noChangeArrowheads="1"/>
          </p:cNvSpPr>
          <p:nvPr/>
        </p:nvSpPr>
        <p:spPr bwMode="auto">
          <a:xfrm>
            <a:off x="1677528" y="3938254"/>
            <a:ext cx="1920166" cy="519113"/>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class</a:t>
            </a:r>
          </a:p>
        </p:txBody>
      </p:sp>
      <p:sp>
        <p:nvSpPr>
          <p:cNvPr id="27660" name="Text Box 20"/>
          <p:cNvSpPr txBox="1">
            <a:spLocks noChangeArrowheads="1"/>
          </p:cNvSpPr>
          <p:nvPr/>
        </p:nvSpPr>
        <p:spPr bwMode="auto">
          <a:xfrm>
            <a:off x="7816203" y="3938254"/>
            <a:ext cx="3512752" cy="519113"/>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interface</a:t>
            </a:r>
          </a:p>
        </p:txBody>
      </p:sp>
      <p:sp>
        <p:nvSpPr>
          <p:cNvPr id="27661" name="Text Box 21"/>
          <p:cNvSpPr txBox="1">
            <a:spLocks noChangeArrowheads="1"/>
          </p:cNvSpPr>
          <p:nvPr/>
        </p:nvSpPr>
        <p:spPr bwMode="auto">
          <a:xfrm>
            <a:off x="4815552" y="3943165"/>
            <a:ext cx="2829245"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implements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789526" name="Line 22"/>
          <p:cNvSpPr>
            <a:spLocks noChangeShapeType="1"/>
          </p:cNvSpPr>
          <p:nvPr/>
        </p:nvSpPr>
        <p:spPr bwMode="auto">
          <a:xfrm>
            <a:off x="4815552" y="5773113"/>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7" name="Line 23"/>
          <p:cNvSpPr>
            <a:spLocks noChangeShapeType="1"/>
          </p:cNvSpPr>
          <p:nvPr/>
        </p:nvSpPr>
        <p:spPr bwMode="auto">
          <a:xfrm>
            <a:off x="4815552" y="3931903"/>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8" name="Line 24"/>
          <p:cNvSpPr>
            <a:spLocks noChangeShapeType="1"/>
          </p:cNvSpPr>
          <p:nvPr/>
        </p:nvSpPr>
        <p:spPr bwMode="auto">
          <a:xfrm>
            <a:off x="4815552" y="4495800"/>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9" name="Line 25"/>
          <p:cNvSpPr>
            <a:spLocks noChangeShapeType="1"/>
          </p:cNvSpPr>
          <p:nvPr/>
        </p:nvSpPr>
        <p:spPr bwMode="auto">
          <a:xfrm>
            <a:off x="4800738" y="2514600"/>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30" name="Line 26"/>
          <p:cNvSpPr>
            <a:spLocks noChangeShapeType="1"/>
          </p:cNvSpPr>
          <p:nvPr/>
        </p:nvSpPr>
        <p:spPr bwMode="auto">
          <a:xfrm>
            <a:off x="4800738" y="3069266"/>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341185378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normAutofit/>
          </a:bodyPr>
          <a:lstStyle/>
          <a:p>
            <a:r>
              <a:rPr lang="en-US" noProof="1">
                <a:solidFill>
                  <a:schemeClr val="tx2">
                    <a:lumMod val="75000"/>
                  </a:schemeClr>
                </a:solidFill>
              </a:rPr>
              <a:t>Inheritance</a:t>
            </a:r>
            <a:r>
              <a:rPr lang="en-US" noProof="1">
                <a:solidFill>
                  <a:srgbClr val="EBFFD2"/>
                </a:solidFill>
              </a:rPr>
              <a:t> </a:t>
            </a:r>
            <a:r>
              <a:rPr lang="en-US" noProof="1"/>
              <a:t>has a lot of benefits</a:t>
            </a:r>
          </a:p>
          <a:p>
            <a:pPr lvl="1"/>
            <a:r>
              <a:rPr lang="en-US" noProof="1">
                <a:solidFill>
                  <a:schemeClr val="tx1">
                    <a:lumMod val="40000"/>
                    <a:lumOff val="60000"/>
                  </a:schemeClr>
                </a:solidFill>
              </a:rPr>
              <a:t>Extensibility </a:t>
            </a:r>
          </a:p>
          <a:p>
            <a:pPr lvl="1"/>
            <a:r>
              <a:rPr lang="en-US" noProof="1" smtClean="0">
                <a:solidFill>
                  <a:schemeClr val="tx1">
                    <a:lumMod val="40000"/>
                    <a:lumOff val="60000"/>
                  </a:schemeClr>
                </a:solidFill>
              </a:rPr>
              <a:t>Reusability (</a:t>
            </a:r>
            <a:r>
              <a:rPr lang="en-US" noProof="1" smtClean="0">
                <a:solidFill>
                  <a:schemeClr val="tx2">
                    <a:lumMod val="75000"/>
                  </a:schemeClr>
                </a:solidFill>
              </a:rPr>
              <a:t>code reuse</a:t>
            </a:r>
            <a:r>
              <a:rPr lang="en-US" noProof="1" smtClean="0">
                <a:solidFill>
                  <a:schemeClr val="tx1">
                    <a:lumMod val="40000"/>
                    <a:lumOff val="60000"/>
                  </a:schemeClr>
                </a:solidFill>
              </a:rPr>
              <a:t>)</a:t>
            </a:r>
            <a:endParaRPr lang="en-US" noProof="1">
              <a:solidFill>
                <a:schemeClr val="tx1">
                  <a:lumMod val="40000"/>
                  <a:lumOff val="60000"/>
                </a:schemeClr>
              </a:solidFill>
            </a:endParaRPr>
          </a:p>
          <a:p>
            <a:pPr lvl="1"/>
            <a:r>
              <a:rPr lang="en-US" noProof="1">
                <a:solidFill>
                  <a:schemeClr val="tx1">
                    <a:lumMod val="40000"/>
                    <a:lumOff val="60000"/>
                  </a:schemeClr>
                </a:solidFill>
              </a:rPr>
              <a:t>Provides abstraction</a:t>
            </a:r>
          </a:p>
          <a:p>
            <a:r>
              <a:rPr lang="en-US" noProof="1" smtClean="0"/>
              <a:t>Use </a:t>
            </a:r>
            <a:r>
              <a:rPr lang="en-US" noProof="1"/>
              <a:t>inheritance </a:t>
            </a:r>
            <a:r>
              <a:rPr lang="en-US" noProof="1" smtClean="0"/>
              <a:t>for buidling </a:t>
            </a:r>
            <a:r>
              <a:rPr lang="en-US" noProof="1" smtClean="0">
                <a:solidFill>
                  <a:schemeClr val="tx2">
                    <a:lumMod val="75000"/>
                  </a:schemeClr>
                </a:solidFill>
              </a:rPr>
              <a:t>is-a</a:t>
            </a:r>
            <a:r>
              <a:rPr lang="en-US" noProof="1" smtClean="0"/>
              <a:t> relationships</a:t>
            </a:r>
          </a:p>
          <a:p>
            <a:pPr lvl="1"/>
            <a:r>
              <a:rPr lang="en-US" noProof="1" smtClean="0"/>
              <a:t>E.g. dog </a:t>
            </a:r>
            <a:r>
              <a:rPr lang="en-US" noProof="1" smtClean="0">
                <a:solidFill>
                  <a:schemeClr val="tx2">
                    <a:lumMod val="75000"/>
                  </a:schemeClr>
                </a:solidFill>
              </a:rPr>
              <a:t>is-a</a:t>
            </a:r>
            <a:r>
              <a:rPr lang="en-US" noProof="1" smtClean="0"/>
              <a:t> animal (dogs are kind of animals)</a:t>
            </a:r>
            <a:endParaRPr lang="en-US" noProof="1"/>
          </a:p>
          <a:p>
            <a:r>
              <a:rPr lang="en-US" noProof="1"/>
              <a:t>Don't use it </a:t>
            </a:r>
            <a:r>
              <a:rPr lang="en-US" noProof="1" smtClean="0"/>
              <a:t>to build </a:t>
            </a:r>
            <a:r>
              <a:rPr lang="en-US" noProof="1" smtClean="0">
                <a:solidFill>
                  <a:schemeClr val="tx2">
                    <a:lumMod val="75000"/>
                  </a:schemeClr>
                </a:solidFill>
              </a:rPr>
              <a:t>has-a</a:t>
            </a:r>
            <a:r>
              <a:rPr lang="en-US" i="1" noProof="1" smtClean="0"/>
              <a:t> </a:t>
            </a:r>
            <a:r>
              <a:rPr lang="en-US" noProof="1" smtClean="0"/>
              <a:t>relationship</a:t>
            </a:r>
          </a:p>
          <a:p>
            <a:pPr lvl="1"/>
            <a:r>
              <a:rPr lang="en-US" noProof="1" smtClean="0"/>
              <a:t>E.g. dog </a:t>
            </a:r>
            <a:r>
              <a:rPr lang="en-US" noProof="1" smtClean="0">
                <a:solidFill>
                  <a:schemeClr val="tx2">
                    <a:lumMod val="75000"/>
                  </a:schemeClr>
                </a:solidFill>
              </a:rPr>
              <a:t>has-a</a:t>
            </a:r>
            <a:r>
              <a:rPr lang="en-US" noProof="1" smtClean="0"/>
              <a:t> name (dog is not a kind of name)</a:t>
            </a:r>
            <a:endParaRPr lang="en-US" noProof="1"/>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Inheritance </a:t>
            </a:r>
            <a:r>
              <a:rPr lang="en-US" sz="4000" dirty="0" smtClean="0"/>
              <a:t>– Benefits</a:t>
            </a:r>
            <a:endParaRPr lang="bg-BG" sz="4000" dirty="0"/>
          </a:p>
        </p:txBody>
      </p:sp>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42412" y="3645776"/>
            <a:ext cx="2336191" cy="21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8308" y="1223035"/>
            <a:ext cx="2902704" cy="1901165"/>
          </a:xfrm>
          <a:prstGeom prst="rect">
            <a:avLst/>
          </a:prstGeom>
          <a:effectLst>
            <a:glow rad="38100">
              <a:schemeClr val="accent6">
                <a:lumMod val="40000"/>
                <a:lumOff val="60000"/>
                <a:alpha val="40000"/>
              </a:schemeClr>
            </a:glow>
          </a:effectLst>
          <a:scene3d>
            <a:camera prst="perspectiveHeroicExtremeRightFacing">
              <a:rot lat="487347" lon="19532356" rev="120000"/>
            </a:camera>
            <a:lightRig rig="threePt" dir="t"/>
          </a:scene3d>
        </p:spPr>
      </p:pic>
      <p:sp>
        <p:nvSpPr>
          <p:cNvPr id="5" name="Slide Number Placeholder 4"/>
          <p:cNvSpPr>
            <a:spLocks noGrp="1"/>
          </p:cNvSpPr>
          <p:nvPr>
            <p:ph type="sldNum" sz="quarter" idx="4"/>
          </p:nvPr>
        </p:nvSpPr>
        <p:spPr/>
        <p:txBody>
          <a:bodyPr/>
          <a:lstStyle/>
          <a:p>
            <a:fld id="{C014DD1E-5D91-48A3-AD6D-45FBA980D106}" type="slidenum">
              <a:rPr lang="en-US" smtClean="0"/>
              <a:pPr/>
              <a:t>9</a:t>
            </a:fld>
            <a:endParaRPr lang="en-US" dirty="0"/>
          </a:p>
        </p:txBody>
      </p:sp>
    </p:spTree>
    <p:extLst>
      <p:ext uri="{BB962C8B-B14F-4D97-AF65-F5344CB8AC3E}">
        <p14:creationId xmlns:p14="http://schemas.microsoft.com/office/powerpoint/2010/main" val="421201119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2830</Words>
  <Application>Microsoft Office PowerPoint</Application>
  <PresentationFormat>Custom</PresentationFormat>
  <Paragraphs>580</Paragraphs>
  <Slides>53</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Arial Black</vt:lpstr>
      <vt:lpstr>Calibri</vt:lpstr>
      <vt:lpstr>Consolas</vt:lpstr>
      <vt:lpstr>Wingdings</vt:lpstr>
      <vt:lpstr>Wingdings 2</vt:lpstr>
      <vt:lpstr>SoftUni 16x9</vt:lpstr>
      <vt:lpstr>Inheritance and Abstraction</vt:lpstr>
      <vt:lpstr>Table of Contents</vt:lpstr>
      <vt:lpstr>Fundamental Principles of OOP</vt:lpstr>
      <vt:lpstr>Fundamental Principles of OOP</vt:lpstr>
      <vt:lpstr>Inheritance</vt:lpstr>
      <vt:lpstr>Classes and Interfaces</vt:lpstr>
      <vt:lpstr>Inheritance</vt:lpstr>
      <vt:lpstr>Types of Inheritance</vt:lpstr>
      <vt:lpstr>Inheritance – Benefits</vt:lpstr>
      <vt:lpstr>Inheritance</vt:lpstr>
      <vt:lpstr>Inheritance – Example</vt:lpstr>
      <vt:lpstr>Class Hierarchies</vt:lpstr>
      <vt:lpstr>Inheritance in C#</vt:lpstr>
      <vt:lpstr>How to Define Inheritance?</vt:lpstr>
      <vt:lpstr>Simple Inheritance Example</vt:lpstr>
      <vt:lpstr>Simple Inheritance Example (2)</vt:lpstr>
      <vt:lpstr>Simple Inheritance </vt:lpstr>
      <vt:lpstr>Access Modifiers</vt:lpstr>
      <vt:lpstr>Inheritance and Access Modifiers</vt:lpstr>
      <vt:lpstr>Inheritance and Access Modifiers (2)</vt:lpstr>
      <vt:lpstr>Inheritance and Access Modifiers </vt:lpstr>
      <vt:lpstr>Inheritance: Important Aspects</vt:lpstr>
      <vt:lpstr>Inheritance: Important Features</vt:lpstr>
      <vt:lpstr>Exercise in Class</vt:lpstr>
      <vt:lpstr>Abstraction</vt:lpstr>
      <vt:lpstr>Abstraction</vt:lpstr>
      <vt:lpstr>Abstraction (2)</vt:lpstr>
      <vt:lpstr>Abstraction in OOP</vt:lpstr>
      <vt:lpstr>Example: Abstraction in .NET Framework</vt:lpstr>
      <vt:lpstr>Interfaces</vt:lpstr>
      <vt:lpstr>Interfaces – Example</vt:lpstr>
      <vt:lpstr>Interfaces in C#</vt:lpstr>
      <vt:lpstr>Interfaces – Example</vt:lpstr>
      <vt:lpstr>Interface Implementation</vt:lpstr>
      <vt:lpstr>Interface Implementation (2)</vt:lpstr>
      <vt:lpstr> Interfaces and Implementation</vt:lpstr>
      <vt:lpstr>Interfaces, Properties and Events</vt:lpstr>
      <vt:lpstr>Abstract Classes</vt:lpstr>
      <vt:lpstr>Abstract Classes (2)</vt:lpstr>
      <vt:lpstr>Abstract Class – Example</vt:lpstr>
      <vt:lpstr>Interfaces vs. Abstract Classes</vt:lpstr>
      <vt:lpstr>Abstract Classes – Example</vt:lpstr>
      <vt:lpstr>Abstract Classes – Example (2)</vt:lpstr>
      <vt:lpstr>Abstract Classes</vt:lpstr>
      <vt:lpstr>Abstract Data Types</vt:lpstr>
      <vt:lpstr>Exercise in Class</vt:lpstr>
      <vt:lpstr>Inheritance Hierarchies</vt:lpstr>
      <vt:lpstr>UML Class Diagram – Example</vt:lpstr>
      <vt:lpstr>Class Diagrams in Visual Studio</vt:lpstr>
      <vt:lpstr>Summary</vt:lpstr>
      <vt:lpstr>OOP – Inheritance and Abstraction</vt:lpstr>
      <vt:lpstr>License</vt:lpstr>
      <vt:lpstr>Free Trainings @ Software University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Inheritance and Abstraction in OOP</dc:title>
  <dc:subject>C# Basics Course</dc:subject>
  <dc:creator/>
  <cp:keywords>Principles, Fundamental, Inheritance, Abstraction, OOP, programming, course, SoftUni, Software University</cp:keywords>
  <dc:description>Software University Foundation - http://softuni.org</dc:description>
  <cp:lastModifiedBy/>
  <cp:revision>1</cp:revision>
  <dcterms:created xsi:type="dcterms:W3CDTF">2014-01-02T17:00:34Z</dcterms:created>
  <dcterms:modified xsi:type="dcterms:W3CDTF">2015-06-04T10:09:15Z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